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3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08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4786322"/>
            <a:ext cx="7389464" cy="17859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21088"/>
            <a:ext cx="7632848" cy="2376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> Профилактика компьютерной и</a:t>
            </a:r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/>
            </a:r>
            <a:b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</a:br>
            <a:r>
              <a:rPr lang="ru-RU" sz="2800" b="1" dirty="0" err="1" smtClean="0">
                <a:latin typeface="+mn-lt"/>
                <a:ea typeface="Dotum" pitchFamily="34" charset="-127"/>
                <a:cs typeface="Arial" pitchFamily="34" charset="0"/>
              </a:rPr>
              <a:t>интернет-зависимости</a:t>
            </a:r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/>
            </a:r>
            <a:b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</a:br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>у </a:t>
            </a:r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>подростков</a:t>
            </a:r>
            <a:b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</a:br>
            <a:r>
              <a:rPr lang="ru-RU" sz="2800" b="1" dirty="0" smtClean="0">
                <a:latin typeface="+mn-lt"/>
                <a:ea typeface="Dotum" pitchFamily="34" charset="-127"/>
                <a:cs typeface="Arial" pitchFamily="34" charset="0"/>
              </a:rPr>
              <a:t>                                      </a:t>
            </a:r>
            <a:r>
              <a:rPr lang="ru-RU" sz="1600" b="1" dirty="0" smtClean="0">
                <a:latin typeface="+mn-lt"/>
                <a:ea typeface="Dotum" pitchFamily="34" charset="-127"/>
                <a:cs typeface="Arial" pitchFamily="34" charset="0"/>
              </a:rPr>
              <a:t>Подготовил  </a:t>
            </a:r>
            <a:r>
              <a:rPr lang="ru-RU" sz="1600" b="1" dirty="0" err="1" smtClean="0">
                <a:latin typeface="+mn-lt"/>
                <a:ea typeface="Dotum" pitchFamily="34" charset="-127"/>
                <a:cs typeface="Arial" pitchFamily="34" charset="0"/>
              </a:rPr>
              <a:t>Утышев</a:t>
            </a:r>
            <a:r>
              <a:rPr lang="ru-RU" sz="1600" b="1" dirty="0" smtClean="0">
                <a:latin typeface="+mn-lt"/>
                <a:ea typeface="Dotum" pitchFamily="34" charset="-127"/>
                <a:cs typeface="Arial" pitchFamily="34" charset="0"/>
              </a:rPr>
              <a:t> М., гр. УК1-41</a:t>
            </a:r>
            <a:endParaRPr lang="ru-RU" sz="1600" b="1" dirty="0">
              <a:latin typeface="+mn-lt"/>
              <a:ea typeface="Dotum" pitchFamily="34" charset="-127"/>
              <a:cs typeface="Arial" pitchFamily="34" charset="0"/>
            </a:endParaRPr>
          </a:p>
        </p:txBody>
      </p:sp>
      <p:pic>
        <p:nvPicPr>
          <p:cNvPr id="2050" name="Picture 2" descr="C:\Users\гость\Downloads\14229163349_1b6f5ff6e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93320" cy="414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ость\Downloads\5574119017_c20eaa87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337596" cy="2492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8640960" cy="20882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7632848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a typeface="Dotum" pitchFamily="34" charset="-127"/>
                <a:cs typeface="Arial" pitchFamily="34" charset="0"/>
              </a:rPr>
              <a:t>Отсутствие родительского надзора за временем игр и нахождения ребёнка в сети.</a:t>
            </a:r>
            <a:endParaRPr lang="ru-RU" sz="28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Приводит к тому, что ребёнок может приобщиться к нежелательной информации, стать участником сообществ, поощряющих его разрушительное поведение; также мешает ребёнку научиться контролировать свои увлечения. Существуют нормы времени работы ребёнка за компьютером.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359424" cy="6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ость\Downloads\746630be4460054b8d1615ff0c9a8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6311054" cy="42106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704856" cy="15716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-24"/>
            <a:ext cx="842493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Dotum" pitchFamily="34" charset="-127"/>
                <a:cs typeface="Arial" pitchFamily="34" charset="0"/>
              </a:rPr>
              <a:t>Как предотвратить развитие компьютерной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Dotum" pitchFamily="34" charset="-127"/>
                <a:cs typeface="Arial" pitchFamily="34" charset="0"/>
              </a:rPr>
              <a:t>з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Dotum" pitchFamily="34" charset="-127"/>
                <a:cs typeface="Arial" pitchFamily="34" charset="0"/>
              </a:rPr>
              <a:t>ависимости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Dotum" pitchFamily="34" charset="-127"/>
                <a:cs typeface="Arial" pitchFamily="34" charset="0"/>
              </a:rPr>
              <a:t> у подростков?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Dotum" pitchFamily="34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128792" cy="10081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60648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каналами информации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Dotum" pitchFamily="34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84783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Определите, сколько времени Ваш сын или дочь проводят у экрана;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Наладьте родительский контроль, постепенно приведите время к нормам;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Помните, что ограничивая ребёнку доступ к компьютеру или планшету, Вы должны предоставить равноценную замену (например, устроить совместную прогулку, поход в музей и т.п.)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Ограничьте доступ к играм и фильмам с высоким содержанием насилия (ориентируйтесь на рейтинги: +6, +12, +16, +18);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Умейте быть продвинутым пользователем компьютера, Интернета;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Исключите или хотя бы снизьте проявления зависимого поведения со своей стороны (табак, сериалы, и т. п.), при необходимости — обратитесь за помощью сами;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Привлекайте ребёнка к использованию полезных программ и сайтов;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Проверьте, не является ли ребёнок уже зависимым с помощью </a:t>
            </a:r>
            <a:r>
              <a:rPr lang="ru-RU" sz="2000" dirty="0" err="1" smtClean="0"/>
              <a:t>опросника</a:t>
            </a:r>
            <a:r>
              <a:rPr lang="ru-RU" sz="2000" dirty="0" smtClean="0"/>
              <a:t> Кулакова для родителей; если это так, обратитесь к специалисту.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85728"/>
            <a:ext cx="6643734" cy="15716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-24"/>
            <a:ext cx="664373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Развитие эмоционально-волевой сферы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Dotum" pitchFamily="34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151302"/>
            <a:ext cx="6643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Помогайте отслеживать и анализировать свои поступки, мысли, эмоции;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Научите осознавать свои потребности, ставить цели и достигать их, организовывать время (например, с помощью книги М.А. Лукашенко «Тайм-менеджмент детей и подростков: книга продвинутых родителей»);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Обеспечьте физическую активность (минимум – 2 часа в день);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Развивайте музыкальные вкусы, приобщайте к классической музыке;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Поощряйте творческое решение актуальных проблем.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85728"/>
            <a:ext cx="6840760" cy="10550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60648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Социальное развитие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Dotum" pitchFamily="34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772816"/>
            <a:ext cx="7533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Создайте условия для того, чтобы Ваш ребёнок (подросток) нашёл себе группу сверстников, которая помогала бы ему развиваться;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Найдите учреждение дополнительного образования (работы) для ребёнка (подростка), помогите ему найти его самому;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Среднему и старшему подростку (13-17 лет) создайте условия для самоопределения (например, познакомьте его с профессионалами, вместе посещайте дни открытых дверей);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Станьте участником родительского сообщества, организуйте вместе дела по воспитанию детей.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276872"/>
            <a:ext cx="8462174" cy="201622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 необходимости обращайтесь к специалистам!  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(учителям, психологам, психотерапевтам, психиатрам)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85728"/>
            <a:ext cx="6813400" cy="1343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Dotum" pitchFamily="34" charset="-127"/>
                <a:cs typeface="Arial" pitchFamily="34" charset="0"/>
              </a:rPr>
              <a:t>Определение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92896"/>
            <a:ext cx="8964488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49263"/>
            <a:r>
              <a:rPr lang="ru-RU" sz="2000" dirty="0" smtClean="0">
                <a:cs typeface="Times New Roman" pitchFamily="18" charset="0"/>
              </a:rPr>
              <a:t>Словосочетание «компьютерной зависимости» описывает целый ряд зависимостей, которые в мировой практике рассматриваются отдельно. Так, выделяются зависимость от компьютерных игр (</a:t>
            </a:r>
            <a:r>
              <a:rPr lang="ru-RU" sz="2000" dirty="0" err="1" smtClean="0">
                <a:cs typeface="Times New Roman" pitchFamily="18" charset="0"/>
              </a:rPr>
              <a:t>гейминг</a:t>
            </a:r>
            <a:r>
              <a:rPr lang="ru-RU" sz="2000" dirty="0" smtClean="0">
                <a:cs typeface="Times New Roman" pitchFamily="18" charset="0"/>
              </a:rPr>
              <a:t>), интернет-зависимость (</a:t>
            </a:r>
            <a:r>
              <a:rPr lang="ru-RU" sz="2000" dirty="0" err="1" smtClean="0">
                <a:cs typeface="Times New Roman" pitchFamily="18" charset="0"/>
              </a:rPr>
              <a:t>сетеголизм</a:t>
            </a:r>
            <a:r>
              <a:rPr lang="ru-RU" sz="2000" dirty="0" smtClean="0">
                <a:cs typeface="Times New Roman" pitchFamily="18" charset="0"/>
              </a:rPr>
              <a:t>), </a:t>
            </a:r>
            <a:r>
              <a:rPr lang="ru-RU" sz="2000" dirty="0" err="1" smtClean="0">
                <a:cs typeface="Times New Roman" pitchFamily="18" charset="0"/>
              </a:rPr>
              <a:t>киберсексуальная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аддикция</a:t>
            </a:r>
            <a:r>
              <a:rPr lang="ru-RU" sz="2000" dirty="0" smtClean="0">
                <a:cs typeface="Times New Roman" pitchFamily="18" charset="0"/>
              </a:rPr>
              <a:t> (болезненное пристрастие к сексуальному поведению посредством использования компьютерных технологий) и некоторые другие.</a:t>
            </a:r>
          </a:p>
          <a:p>
            <a:pPr marL="0" lvl="1" indent="449263"/>
            <a:r>
              <a:rPr lang="ru-RU" sz="2000" dirty="0" smtClean="0">
                <a:cs typeface="Times New Roman" pitchFamily="18" charset="0"/>
              </a:rPr>
              <a:t>Мозг человека, систематически попадая в определённую ситуацию, приспосабливается к ней. Компьютерные игры, яркие фильмы, и другие «</a:t>
            </a:r>
            <a:r>
              <a:rPr lang="ru-RU" sz="2000" dirty="0" err="1" smtClean="0">
                <a:cs typeface="Times New Roman" pitchFamily="18" charset="0"/>
              </a:rPr>
              <a:t>медиапродукты</a:t>
            </a:r>
            <a:r>
              <a:rPr lang="ru-RU" sz="2000" dirty="0" smtClean="0">
                <a:cs typeface="Times New Roman" pitchFamily="18" charset="0"/>
              </a:rPr>
              <a:t>» вызывают у человека различные сильные эмоции, от которых он со временем может стать зависимым. Дети и подростки, мозг которых развивается в силу возраста, особенно уязвимы для такой зависимости.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980728"/>
            <a:ext cx="6741392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a typeface="Dotum" pitchFamily="34" charset="-127"/>
                <a:cs typeface="Arial" pitchFamily="34" charset="0"/>
              </a:rPr>
              <a:t>Причины появления зависимости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068960"/>
            <a:ext cx="8750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Низкий нравственный уровень семьи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Неблагоприятная эмоциональная обстановка в семье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Отсутствие доверительных отношений с родителями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Стратегии контроля родителей, не соответствующие возрастным особенностям детей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Раннее приучение ребёнка к компьютеру, телевизору, мобильному телефону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Неумение заинтересовать ребёнка, подростка жизнью в реальном мире (самими родителями или через других людей)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>
                <a:cs typeface="Times New Roman" pitchFamily="18" charset="0"/>
              </a:rPr>
              <a:t>Отсутствие родительского надзора за временем игр и нахождения ребёнка в Сети, тематикой посещаемых им сайтов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ownloads\img_15d596e6166d9acef0f71d15ac5672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927950" cy="2609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8568952" cy="24482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8064896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Dotum" pitchFamily="34" charset="-127"/>
                <a:cs typeface="Arial" pitchFamily="34" charset="0"/>
              </a:rPr>
              <a:t>Низкий нравственный уровень семьи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0050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Вряд ли в семье, где постоянны сквернословие, пьянство, ложь, насилие, где встречаются супружеские измены и др. – вырастет ребёнок, свободный от зависимого поведения. Внимание к себе и удержание себя от порока – личностная основа независимого поведения. Подросток нравственно развивается тогда, когда он чётко осознаёт нравственно приемлемые границы своего поведения, а личный пример – самый важный фактор воспитания.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сть\Downloads\3-23232_2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088828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645024"/>
            <a:ext cx="8640960" cy="29986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8109544" cy="858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a typeface="Dotum" pitchFamily="34" charset="-127"/>
                <a:cs typeface="Arial" pitchFamily="34" charset="0"/>
              </a:rPr>
              <a:t>Неблагоприятная эмоциональная  обстановка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Постоянные конфликты, грубость и хамство в семье, эмоциональная подавленность, отсутствие регулярного эмоционально привлекательного досуга в семье – всё это формирует у подростков стойкое негативное отношение к семье, а при длительном воздействии – повышенную или высокую тревожность, страхи. Поэтому подростки устремляются в виртуальный мир, где они хотя бы временно получают желательные эмоции. На виртуальных персонажах подростки могут вымещать агрессию, возникшую в реальных ситуациях.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ость\Download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21962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8640960" cy="26642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50099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a typeface="Dotum" pitchFamily="34" charset="-127"/>
                <a:cs typeface="Arial" pitchFamily="34" charset="0"/>
              </a:rPr>
              <a:t>Отсутствие доверительных отношений с родителями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Доверительные отношения с родителями дают ребёнку, подростку возможность для спокойного осмысления происходящих событий, позволяют сделать выводы и научиться лучше управлять собой. Хорошо, если родители могут хотя бы отчасти вместе с подростком осваивать позитивные возможности информационных технических средств.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сть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324" y="188640"/>
            <a:ext cx="3795676" cy="2865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8568952" cy="223224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8568952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a typeface="Dotum" pitchFamily="34" charset="-127"/>
                <a:cs typeface="Arial" pitchFamily="34" charset="0"/>
              </a:rPr>
              <a:t>Стратегии контроля родителей, не соответствующие возрасту ребёнка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293097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мешает молодым людям укрепить их самостоятельность. Например, систематическое приготовление уроков ребёнком совместно с родителями приемлемо в 1-м классе, но, как правило, вредно в 5-м. В результате подростку, не умеющему организовывать свою деятельность (в частности, своё поведение во времени и своё внимание), трудно держать под контролем свои информационные увлечения.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ость\Downloads\2870711774_39a33ef88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43974" cy="27554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437112"/>
            <a:ext cx="8784976" cy="19442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964488" cy="172819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a typeface="Dotum" pitchFamily="34" charset="-127"/>
                <a:cs typeface="Arial" pitchFamily="34" charset="0"/>
              </a:rPr>
              <a:t/>
            </a:r>
            <a:br>
              <a:rPr lang="en-US" sz="2800" b="1" dirty="0" smtClean="0">
                <a:ea typeface="Dotum" pitchFamily="34" charset="-127"/>
                <a:cs typeface="Arial" pitchFamily="34" charset="0"/>
              </a:rPr>
            </a:br>
            <a:r>
              <a:rPr lang="en-US" sz="2800" b="1" dirty="0" smtClean="0">
                <a:ea typeface="Dotum" pitchFamily="34" charset="-127"/>
                <a:cs typeface="Arial" pitchFamily="34" charset="0"/>
              </a:rPr>
              <a:t/>
            </a:r>
            <a:br>
              <a:rPr lang="en-US" sz="2800" b="1" dirty="0" smtClean="0">
                <a:ea typeface="Dotum" pitchFamily="34" charset="-127"/>
                <a:cs typeface="Arial" pitchFamily="34" charset="0"/>
              </a:rPr>
            </a:br>
            <a:r>
              <a:rPr lang="en-US" sz="2800" b="1" dirty="0" smtClean="0">
                <a:ea typeface="Dotum" pitchFamily="34" charset="-127"/>
                <a:cs typeface="Arial" pitchFamily="34" charset="0"/>
              </a:rPr>
              <a:t/>
            </a:r>
            <a:br>
              <a:rPr lang="en-US" sz="2800" b="1" dirty="0" smtClean="0">
                <a:ea typeface="Dotum" pitchFamily="34" charset="-127"/>
                <a:cs typeface="Arial" pitchFamily="34" charset="0"/>
              </a:rPr>
            </a:br>
            <a:r>
              <a:rPr lang="en-US" sz="2800" b="1" dirty="0" smtClean="0">
                <a:ea typeface="Dotum" pitchFamily="34" charset="-127"/>
                <a:cs typeface="Arial" pitchFamily="34" charset="0"/>
              </a:rPr>
              <a:t/>
            </a:r>
            <a:br>
              <a:rPr lang="en-US" sz="2800" b="1" dirty="0" smtClean="0">
                <a:ea typeface="Dotum" pitchFamily="34" charset="-127"/>
                <a:cs typeface="Arial" pitchFamily="34" charset="0"/>
              </a:rPr>
            </a:br>
            <a:r>
              <a:rPr lang="ru-RU" sz="3600" b="1" dirty="0" smtClean="0">
                <a:ea typeface="Dotum" pitchFamily="34" charset="-127"/>
                <a:cs typeface="Arial" pitchFamily="34" charset="0"/>
              </a:rPr>
              <a:t>Раннее приучение ребёнка к компьютеру, телевизору</a:t>
            </a:r>
            <a:r>
              <a:rPr lang="ru-RU" sz="3200" b="1" dirty="0" smtClean="0">
                <a:ea typeface="Dotum" pitchFamily="34" charset="-127"/>
                <a:cs typeface="Arial" pitchFamily="34" charset="0"/>
              </a:rPr>
              <a:t>, </a:t>
            </a:r>
            <a:r>
              <a:rPr lang="ru-RU" sz="3600" b="1" dirty="0" smtClean="0">
                <a:ea typeface="Dotum" pitchFamily="34" charset="-127"/>
                <a:cs typeface="Arial" pitchFamily="34" charset="0"/>
              </a:rPr>
              <a:t>мобильному</a:t>
            </a:r>
            <a:r>
              <a:rPr lang="ru-RU" sz="3200" b="1" dirty="0" smtClean="0">
                <a:ea typeface="Dotum" pitchFamily="34" charset="-127"/>
                <a:cs typeface="Arial" pitchFamily="34" charset="0"/>
              </a:rPr>
              <a:t> </a:t>
            </a:r>
            <a:r>
              <a:rPr lang="ru-RU" sz="3600" b="1" dirty="0" smtClean="0">
                <a:ea typeface="Dotum" pitchFamily="34" charset="-127"/>
                <a:cs typeface="Arial" pitchFamily="34" charset="0"/>
              </a:rPr>
              <a:t>телефону</a:t>
            </a:r>
            <a:endParaRPr lang="ru-RU" sz="28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36510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Важно, чтобы у ребёнка-дошкольника сначала развивались творческие способности, социальные навыки, а уже потом, с 7-8 лет – навыки использования электронных средств. Дошкольника нужно учить играть в реальные, а не в виртуальные игры. Тогда он обретёт умение воплощать придуманные им самим образы, а не манипулировать уже готовыми.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ость\Downloads\kak_zastavit_rebenka_uchi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3816424" cy="25442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077072"/>
            <a:ext cx="8496944" cy="24482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24936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a typeface="Dotum" pitchFamily="34" charset="-127"/>
                <a:cs typeface="Arial" pitchFamily="34" charset="0"/>
              </a:rPr>
              <a:t>Неумение заинтересовать ребёнка, подростка жизнью в реальном мире </a:t>
            </a:r>
            <a:endParaRPr lang="ru-RU" sz="3200" b="1" dirty="0">
              <a:ea typeface="Dotum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077072"/>
            <a:ext cx="843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важно для детей разных возрастов, но особенно актуально для подростков, которые, в силу возрастных особенностей, стремятся выйти за рамки семейной среды. Подростку нужно место, где он мог бы находиться продолжительное время и учиться удовлетворять свои потребности нравственно приемлемым образом. Такими средами могут быть учреждения дополнительного образования, значимые увлечения (при условии их грамотного руководства), школьные факультативы по предметам, интересующим подростка.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595</TotalTime>
  <Words>901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 Профилактика компьютерной и интернет-зависимости у подростков                                       Подготовил  Утышев М., гр. УК1-41</vt:lpstr>
      <vt:lpstr>Слайд 2</vt:lpstr>
      <vt:lpstr>Причины появления зависимости</vt:lpstr>
      <vt:lpstr>Низкий нравственный уровень семьи</vt:lpstr>
      <vt:lpstr>Неблагоприятная эмоциональная  обстановка</vt:lpstr>
      <vt:lpstr>Отсутствие доверительных отношений с родителями</vt:lpstr>
      <vt:lpstr>Стратегии контроля родителей, не соответствующие возрасту ребёнка</vt:lpstr>
      <vt:lpstr>    Раннее приучение ребёнка к компьютеру, телевизору, мобильному телефону</vt:lpstr>
      <vt:lpstr>Неумение заинтересовать ребёнка, подростка жизнью в реальном мире </vt:lpstr>
      <vt:lpstr>Отсутствие родительского надзора за временем игр и нахождения ребёнка в сети.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компьютерной и интернет-зависимости у подростков</dc:title>
  <dc:creator>гость</dc:creator>
  <cp:lastModifiedBy>Гoсть</cp:lastModifiedBy>
  <cp:revision>42</cp:revision>
  <dcterms:created xsi:type="dcterms:W3CDTF">2016-09-15T11:01:40Z</dcterms:created>
  <dcterms:modified xsi:type="dcterms:W3CDTF">2016-11-24T08:24:50Z</dcterms:modified>
</cp:coreProperties>
</file>