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7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6CE"/>
    <a:srgbClr val="F8FCF2"/>
    <a:srgbClr val="FAFD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117" d="100"/>
          <a:sy n="117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93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7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464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461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103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19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13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17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6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6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7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4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5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96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85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3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5E36-33CF-456C-B2BC-3651641E99B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9B10CB-040F-4678-863F-BCF57F50E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8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67" r:id="rId12"/>
    <p:sldLayoutId id="2147484168" r:id="rId13"/>
    <p:sldLayoutId id="2147484169" r:id="rId14"/>
    <p:sldLayoutId id="2147484170" r:id="rId15"/>
    <p:sldLayoutId id="21474841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ondrashova@delikatstroy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93405-A110-454B-9C58-1CA3A301D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4698" y="1884152"/>
            <a:ext cx="7766936" cy="164630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 с ограниченной ответственностью </a:t>
            </a:r>
            <a:b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Строительная Компания </a:t>
            </a:r>
            <a:br>
              <a:rPr lang="ru-RU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«ДЕЛИКАТСТРОЙ»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77D4F9-84F9-4666-9AAF-FF229BB3E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6529" y="4555034"/>
            <a:ext cx="7766936" cy="1096899"/>
          </a:xfrm>
        </p:spPr>
        <p:txBody>
          <a:bodyPr>
            <a:normAutofit/>
          </a:bodyPr>
          <a:lstStyle/>
          <a:p>
            <a:r>
              <a:rPr lang="ru-RU" sz="3600" u="sng" dirty="0">
                <a:solidFill>
                  <a:schemeClr val="accent2">
                    <a:lumMod val="75000"/>
                  </a:schemeClr>
                </a:solidFill>
              </a:rPr>
              <a:t>Все виды общестроительных работ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564B6B-133F-4B55-B640-645BC84E7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798" y="401401"/>
            <a:ext cx="2485505" cy="118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90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97D8C-45B1-4266-B86C-1709545E8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50" y="764146"/>
            <a:ext cx="8596668" cy="4477555"/>
          </a:xfrm>
        </p:spPr>
        <p:txBody>
          <a:bodyPr>
            <a:normAutofit/>
          </a:bodyPr>
          <a:lstStyle/>
          <a:p>
            <a:pPr algn="ctr"/>
            <a:r>
              <a:rPr lang="ru-RU" sz="9600" dirty="0"/>
              <a:t>СПАСИБО </a:t>
            </a:r>
            <a:br>
              <a:rPr lang="ru-RU" sz="9600" dirty="0"/>
            </a:br>
            <a:r>
              <a:rPr lang="ru-RU" sz="9600" dirty="0"/>
              <a:t>ЗА ВНИМАНИЕ!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71A328-5EFD-475A-AC86-668A7718B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18" y="5776957"/>
            <a:ext cx="1461331" cy="78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7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134D8-D840-42A6-A4B2-2735B8275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21" y="28486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О компании: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A9FCB3-9843-4513-8836-76BA55A51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3" y="1488613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компании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ООО СК «ДЕЛИКАТСТРОЙ»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заключается в организации полного цикла выполнения подрядных общестроительных работ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подача заявок на участие в закупках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подписание контрактов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финансирование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и сдача работ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 работы осуществляются в рамках законодательства Российской Федерации.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9A8E26F-9E20-40A4-A484-BFE3255C6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786" y="5698847"/>
            <a:ext cx="1769675" cy="85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52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A31BE-A360-4BE2-BA3B-5B907935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 компании в цифрах: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F781F47-A036-4C0A-9C62-AADE2E480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419396"/>
              </p:ext>
            </p:extLst>
          </p:nvPr>
        </p:nvGraphicFramePr>
        <p:xfrm>
          <a:off x="1012371" y="2489144"/>
          <a:ext cx="7757954" cy="1603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276">
                  <a:extLst>
                    <a:ext uri="{9D8B030D-6E8A-4147-A177-3AD203B41FA5}">
                      <a16:colId xmlns:a16="http://schemas.microsoft.com/office/drawing/2014/main" val="2103267228"/>
                    </a:ext>
                  </a:extLst>
                </a:gridCol>
                <a:gridCol w="2052713">
                  <a:extLst>
                    <a:ext uri="{9D8B030D-6E8A-4147-A177-3AD203B41FA5}">
                      <a16:colId xmlns:a16="http://schemas.microsoft.com/office/drawing/2014/main" val="165723095"/>
                    </a:ext>
                  </a:extLst>
                </a:gridCol>
                <a:gridCol w="1917027">
                  <a:extLst>
                    <a:ext uri="{9D8B030D-6E8A-4147-A177-3AD203B41FA5}">
                      <a16:colId xmlns:a16="http://schemas.microsoft.com/office/drawing/2014/main" val="890475555"/>
                    </a:ext>
                  </a:extLst>
                </a:gridCol>
                <a:gridCol w="1884938">
                  <a:extLst>
                    <a:ext uri="{9D8B030D-6E8A-4147-A177-3AD203B41FA5}">
                      <a16:colId xmlns:a16="http://schemas.microsoft.com/office/drawing/2014/main" val="4198774570"/>
                    </a:ext>
                  </a:extLst>
                </a:gridCol>
              </a:tblGrid>
              <a:tr h="636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04975" algn="l"/>
                        </a:tabLst>
                      </a:pPr>
                      <a:r>
                        <a:rPr lang="ru-RU" sz="3200">
                          <a:effectLst/>
                        </a:rPr>
                        <a:t>5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04975" algn="l"/>
                        </a:tabLst>
                      </a:pPr>
                      <a:r>
                        <a:rPr lang="ru-RU" sz="3200">
                          <a:effectLst/>
                        </a:rPr>
                        <a:t>80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04975" algn="l"/>
                        </a:tabLst>
                      </a:pPr>
                      <a:r>
                        <a:rPr lang="ru-RU" sz="3200" dirty="0">
                          <a:effectLst/>
                        </a:rPr>
                        <a:t>15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04975" algn="l"/>
                        </a:tabLs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en-US" sz="3200" dirty="0">
                          <a:effectLst/>
                        </a:rPr>
                        <a:t>100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683313"/>
                  </a:ext>
                </a:extLst>
              </a:tr>
              <a:tr h="967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04975" algn="l"/>
                        </a:tabLs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лет успешной работы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04975" algn="l"/>
                        </a:tabLst>
                      </a:pPr>
                      <a:r>
                        <a:rPr lang="ru-RU" sz="1200" dirty="0">
                          <a:effectLst/>
                        </a:rPr>
                        <a:t>выполненных государственных контрактов по 223 ФЗ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04975" algn="l"/>
                        </a:tabLst>
                      </a:pPr>
                      <a:r>
                        <a:rPr lang="ru-RU" sz="1200" dirty="0">
                          <a:effectLst/>
                        </a:rPr>
                        <a:t>выполненных контрактов по 44 ФЗ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0497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</a:rPr>
                        <a:t>100 %</a:t>
                      </a:r>
                      <a:r>
                        <a:rPr lang="ru-RU" sz="1200" dirty="0">
                          <a:effectLst/>
                        </a:rPr>
                        <a:t> гарантия по договору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478650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201B98-5DAC-4308-9F3F-4A2BD72C7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15" y="5453742"/>
            <a:ext cx="1804985" cy="9768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CDFEA4-59E7-45A1-B00A-BF5F5E0DEFDB}"/>
              </a:ext>
            </a:extLst>
          </p:cNvPr>
          <p:cNvSpPr txBox="1"/>
          <p:nvPr/>
        </p:nvSpPr>
        <p:spPr>
          <a:xfrm>
            <a:off x="1666430" y="4257843"/>
            <a:ext cx="610169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600" b="0" i="0" u="sng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входим в состав Ассоциации «СРО» ЯРСТРОЙ»</a:t>
            </a:r>
            <a:br>
              <a:rPr lang="ru-RU" sz="1600" u="sng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b="0" i="0" u="sng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№ СРО-С-225-03062010</a:t>
            </a:r>
            <a:endParaRPr lang="ru-RU" sz="16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9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2771F-BBD9-462A-83A9-C5F79E08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97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НАШИ УСЛУГИ:</a:t>
            </a:r>
            <a:br>
              <a:rPr lang="ru-RU" dirty="0"/>
            </a:b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общестроительные работы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9C6AE63-7EF4-4890-A756-4E003E0CD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321964"/>
              </p:ext>
            </p:extLst>
          </p:nvPr>
        </p:nvGraphicFramePr>
        <p:xfrm>
          <a:off x="974221" y="1922162"/>
          <a:ext cx="8299781" cy="2374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790">
                  <a:extLst>
                    <a:ext uri="{9D8B030D-6E8A-4147-A177-3AD203B41FA5}">
                      <a16:colId xmlns:a16="http://schemas.microsoft.com/office/drawing/2014/main" val="2653090063"/>
                    </a:ext>
                  </a:extLst>
                </a:gridCol>
                <a:gridCol w="3654830">
                  <a:extLst>
                    <a:ext uri="{9D8B030D-6E8A-4147-A177-3AD203B41FA5}">
                      <a16:colId xmlns:a16="http://schemas.microsoft.com/office/drawing/2014/main" val="1757195849"/>
                    </a:ext>
                  </a:extLst>
                </a:gridCol>
                <a:gridCol w="740219">
                  <a:extLst>
                    <a:ext uri="{9D8B030D-6E8A-4147-A177-3AD203B41FA5}">
                      <a16:colId xmlns:a16="http://schemas.microsoft.com/office/drawing/2014/main" val="1500713681"/>
                    </a:ext>
                  </a:extLst>
                </a:gridCol>
                <a:gridCol w="3197942">
                  <a:extLst>
                    <a:ext uri="{9D8B030D-6E8A-4147-A177-3AD203B41FA5}">
                      <a16:colId xmlns:a16="http://schemas.microsoft.com/office/drawing/2014/main" val="390432911"/>
                    </a:ext>
                  </a:extLst>
                </a:gridCol>
              </a:tblGrid>
              <a:tr h="851218">
                <a:tc>
                  <a:txBody>
                    <a:bodyPr/>
                    <a:lstStyle/>
                    <a:p>
                      <a:pPr indent="43624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Благоустройство территорий: асфальтирование, укладка тротуарной плитки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Устройство вентилируемых и мокрых фасадов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1874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Установка заборов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Ремонт железнодорожных платформ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5211161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Кровельные работы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Железобетонные работы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2914088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Устройство монолитных площадок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Капитальный и текущий ремонт зданий и сооружений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0570310"/>
                  </a:ext>
                </a:extLst>
              </a:tr>
            </a:tbl>
          </a:graphicData>
        </a:graphic>
      </p:graphicFrame>
      <p:pic>
        <p:nvPicPr>
          <p:cNvPr id="2055" name="Рисунок 11">
            <a:extLst>
              <a:ext uri="{FF2B5EF4-FFF2-40B4-BE49-F238E27FC236}">
                <a16:creationId xmlns:a16="http://schemas.microsoft.com/office/drawing/2014/main" id="{1A58E477-4E47-46DF-BC60-BDDDBB98C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34" y="2829564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Рисунок 12">
            <a:extLst>
              <a:ext uri="{FF2B5EF4-FFF2-40B4-BE49-F238E27FC236}">
                <a16:creationId xmlns:a16="http://schemas.microsoft.com/office/drawing/2014/main" id="{31450D7F-D3F6-4DFB-94A9-9DB48D57C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663" y="2822249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14">
            <a:extLst>
              <a:ext uri="{FF2B5EF4-FFF2-40B4-BE49-F238E27FC236}">
                <a16:creationId xmlns:a16="http://schemas.microsoft.com/office/drawing/2014/main" id="{8BA2E42C-CB23-4DD2-91AC-0DB409DC4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83" y="2128405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15">
            <a:extLst>
              <a:ext uri="{FF2B5EF4-FFF2-40B4-BE49-F238E27FC236}">
                <a16:creationId xmlns:a16="http://schemas.microsoft.com/office/drawing/2014/main" id="{9F4AFE78-40E0-42FC-A4CA-CD4D1CF85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027" y="3838218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Рисунок 16">
            <a:extLst>
              <a:ext uri="{FF2B5EF4-FFF2-40B4-BE49-F238E27FC236}">
                <a16:creationId xmlns:a16="http://schemas.microsoft.com/office/drawing/2014/main" id="{D6BFB749-C725-4E54-AFE6-E26362C2D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1" y="3219414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17">
            <a:extLst>
              <a:ext uri="{FF2B5EF4-FFF2-40B4-BE49-F238E27FC236}">
                <a16:creationId xmlns:a16="http://schemas.microsoft.com/office/drawing/2014/main" id="{235E02C8-48AA-47DA-AEA1-C079071BB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35" y="2179933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18">
            <a:extLst>
              <a:ext uri="{FF2B5EF4-FFF2-40B4-BE49-F238E27FC236}">
                <a16:creationId xmlns:a16="http://schemas.microsoft.com/office/drawing/2014/main" id="{DEF3208F-8821-491F-957D-1BEA44C50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662" y="3824449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C0B774B-289F-44E0-9758-F2D6DEC9F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662" y="3262312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22CD71B-C829-45CA-89FF-96FB920783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355" y="5563312"/>
            <a:ext cx="1469804" cy="80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4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A3E36-FFE2-4741-99A7-F2B20602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Почему выбирают нас?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8438DB7-8ECB-4C57-83BF-8B4EE59C6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08563"/>
              </p:ext>
            </p:extLst>
          </p:nvPr>
        </p:nvGraphicFramePr>
        <p:xfrm>
          <a:off x="1030310" y="2601530"/>
          <a:ext cx="8243692" cy="2290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2806">
                  <a:extLst>
                    <a:ext uri="{9D8B030D-6E8A-4147-A177-3AD203B41FA5}">
                      <a16:colId xmlns:a16="http://schemas.microsoft.com/office/drawing/2014/main" val="3117066343"/>
                    </a:ext>
                  </a:extLst>
                </a:gridCol>
                <a:gridCol w="1719087">
                  <a:extLst>
                    <a:ext uri="{9D8B030D-6E8A-4147-A177-3AD203B41FA5}">
                      <a16:colId xmlns:a16="http://schemas.microsoft.com/office/drawing/2014/main" val="847609821"/>
                    </a:ext>
                  </a:extLst>
                </a:gridCol>
                <a:gridCol w="2065977">
                  <a:extLst>
                    <a:ext uri="{9D8B030D-6E8A-4147-A177-3AD203B41FA5}">
                      <a16:colId xmlns:a16="http://schemas.microsoft.com/office/drawing/2014/main" val="1710553761"/>
                    </a:ext>
                  </a:extLst>
                </a:gridCol>
                <a:gridCol w="1825822">
                  <a:extLst>
                    <a:ext uri="{9D8B030D-6E8A-4147-A177-3AD203B41FA5}">
                      <a16:colId xmlns:a16="http://schemas.microsoft.com/office/drawing/2014/main" val="1801303705"/>
                    </a:ext>
                  </a:extLst>
                </a:gridCol>
              </a:tblGrid>
              <a:tr h="1188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br>
                        <a:rPr lang="ru-RU" sz="1100">
                          <a:effectLst/>
                        </a:rPr>
                      </a:b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0073167"/>
                  </a:ext>
                </a:extLst>
              </a:tr>
              <a:tr h="744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Более 5 лет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 строительной сфере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Надежный партнер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400" dirty="0">
                          <a:effectLst/>
                        </a:rPr>
                        <a:t>Индивидуальный подход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400" dirty="0">
                          <a:effectLst/>
                        </a:rPr>
                        <a:t>Быстрое реагирование, эффективная работа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285868"/>
                  </a:ext>
                </a:extLst>
              </a:tr>
              <a:tr h="199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057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3378713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FA2721-401C-4D3C-BA47-7E9F7525F7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14568"/>
            <a:ext cx="595312" cy="5619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4974644-D2E8-4C05-8DB0-7BBA4E8EBA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597" y="2933313"/>
            <a:ext cx="409575" cy="4095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3273BF7-8CA9-4344-9B33-ACAE51DE9C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925" y="2946570"/>
            <a:ext cx="447675" cy="4476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9A8C7E7-009D-43E1-A34B-59833A00BA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20" y="2914568"/>
            <a:ext cx="457200" cy="4572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0305299-FE61-4652-99BD-897EC64D8E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622" y="5614587"/>
            <a:ext cx="1401511" cy="7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47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3120BF-1FF3-4BFC-9AFA-23ABAF44C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Наши партнеры: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8A7461-87A5-492D-AD9D-5099AF66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5451"/>
            <a:ext cx="8596668" cy="388077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5126" name="Рисунок 38">
            <a:extLst>
              <a:ext uri="{FF2B5EF4-FFF2-40B4-BE49-F238E27FC236}">
                <a16:creationId xmlns:a16="http://schemas.microsoft.com/office/drawing/2014/main" id="{38317C42-7D7A-4F3E-9036-974E21B38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021" y="1576660"/>
            <a:ext cx="3076647" cy="168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Рисунок 39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429D659E-0278-45AD-862D-43E3C4983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258" y="3527830"/>
            <a:ext cx="2250388" cy="103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Рисунок 40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CC1A5E0A-A89C-46E6-9A35-148DD0E7A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8" y="1576660"/>
            <a:ext cx="3371308" cy="141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Рисунок 4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CF3B09C0-851D-4C07-A3DE-C36B0D759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14" y="3429000"/>
            <a:ext cx="2117874" cy="134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Рисунок 43">
            <a:extLst>
              <a:ext uri="{FF2B5EF4-FFF2-40B4-BE49-F238E27FC236}">
                <a16:creationId xmlns:a16="http://schemas.microsoft.com/office/drawing/2014/main" id="{CE33B2E1-96D8-4135-B388-7864B534B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67" y="4968299"/>
            <a:ext cx="2059210" cy="82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Рисунок 4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6C6CC23-EFAE-4608-8C73-A07609B01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67" y="3789169"/>
            <a:ext cx="2059211" cy="64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558B035-58E0-4D73-9BE9-9ADAE1B4B4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694" y="5947406"/>
            <a:ext cx="1300042" cy="68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1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BC561-2C55-477F-9737-52E8436A5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Наши вакансии: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24E177-0525-4AEA-BF5E-B79BB3FC4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Маляр-штукатур</a:t>
            </a:r>
          </a:p>
          <a:p>
            <a:r>
              <a:rPr lang="ru-RU" dirty="0"/>
              <a:t>Кровельщик</a:t>
            </a:r>
          </a:p>
          <a:p>
            <a:r>
              <a:rPr lang="ru-RU" dirty="0"/>
              <a:t>Мастер общестроительных работ</a:t>
            </a:r>
          </a:p>
          <a:p>
            <a:r>
              <a:rPr lang="ru-RU" dirty="0"/>
              <a:t>Производитель работ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870880-BB43-43D2-B302-435D85DB2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439" y="5512037"/>
            <a:ext cx="1478423" cy="87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0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426A3-78C0-488A-BC27-9C491A7C7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Мы предлагаем: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BCEF7A-1474-43C9-AA64-404C334BA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3" y="1622204"/>
            <a:ext cx="8596668" cy="4327835"/>
          </a:xfrm>
        </p:spPr>
        <p:txBody>
          <a:bodyPr>
            <a:normAutofit/>
          </a:bodyPr>
          <a:lstStyle/>
          <a:p>
            <a:r>
              <a:rPr lang="ru-RU" dirty="0"/>
              <a:t>Трудоустройство согласно ТК РФ (Трудового кодекса Российской Федерации)</a:t>
            </a:r>
          </a:p>
          <a:p>
            <a:r>
              <a:rPr lang="ru-RU" dirty="0"/>
              <a:t>Заработная плата от 40 000 рублей</a:t>
            </a:r>
          </a:p>
          <a:p>
            <a:r>
              <a:rPr lang="ru-RU" b="0" i="0" dirty="0">
                <a:solidFill>
                  <a:srgbClr val="303233"/>
                </a:solidFill>
                <a:effectLst/>
                <a:latin typeface="Arial" panose="020B0604020202020204" pitchFamily="34" charset="0"/>
              </a:rPr>
              <a:t>Работа в стабильной организации</a:t>
            </a:r>
          </a:p>
          <a:p>
            <a:r>
              <a:rPr lang="ru-RU" b="0" i="0" dirty="0">
                <a:solidFill>
                  <a:srgbClr val="303233"/>
                </a:solidFill>
                <a:effectLst/>
                <a:latin typeface="Arial" panose="020B0604020202020204" pitchFamily="34" charset="0"/>
              </a:rPr>
              <a:t>Оплата жилья в командировке</a:t>
            </a:r>
            <a:endParaRPr lang="ru-RU" dirty="0">
              <a:solidFill>
                <a:srgbClr val="303233"/>
              </a:solidFill>
              <a:latin typeface="Arial" panose="020B0604020202020204" pitchFamily="34" charset="0"/>
            </a:endParaRPr>
          </a:p>
          <a:p>
            <a:r>
              <a:rPr lang="ru-RU" b="0" i="0" dirty="0">
                <a:solidFill>
                  <a:srgbClr val="303233"/>
                </a:solidFill>
                <a:effectLst/>
                <a:latin typeface="Arial" panose="020B0604020202020204" pitchFamily="34" charset="0"/>
              </a:rPr>
              <a:t>Оплата суточных в командировке</a:t>
            </a:r>
          </a:p>
          <a:p>
            <a:r>
              <a:rPr lang="ru-RU" b="0" i="0" dirty="0">
                <a:solidFill>
                  <a:srgbClr val="303233"/>
                </a:solidFill>
                <a:effectLst/>
                <a:latin typeface="Arial" panose="020B0604020202020204" pitchFamily="34" charset="0"/>
              </a:rPr>
              <a:t>Своевременная выплата заработной платы</a:t>
            </a:r>
          </a:p>
          <a:p>
            <a:r>
              <a:rPr lang="ru-RU" dirty="0">
                <a:solidFill>
                  <a:srgbClr val="303233"/>
                </a:solidFill>
                <a:latin typeface="Arial" panose="020B0604020202020204" pitchFamily="34" charset="0"/>
              </a:rPr>
              <a:t>Карьерный рост </a:t>
            </a:r>
          </a:p>
          <a:p>
            <a:r>
              <a:rPr lang="ru-RU" dirty="0">
                <a:solidFill>
                  <a:srgbClr val="303233"/>
                </a:solidFill>
                <a:latin typeface="Arial" panose="020B0604020202020204" pitchFamily="34" charset="0"/>
              </a:rPr>
              <a:t>Премии по итогам квартала</a:t>
            </a:r>
          </a:p>
          <a:p>
            <a:r>
              <a:rPr lang="ru-RU" u="sng" dirty="0">
                <a:solidFill>
                  <a:srgbClr val="303233"/>
                </a:solidFill>
                <a:latin typeface="Arial" panose="020B0604020202020204" pitchFamily="34" charset="0"/>
              </a:rPr>
              <a:t>ВОЗМОЖНОСТЬ ПРОХОЖДЕНИЯ ПРАКТИКИ (ПРЕДДИПЛОМНОЙ, ПРОИЗВОДСТВЕННОЙ)</a:t>
            </a:r>
            <a:endParaRPr lang="ru-RU" u="sng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58E697-E4E9-4586-9FB6-BA6ED7572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32" y="5928385"/>
            <a:ext cx="1210086" cy="64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42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EBFDB-057F-4858-8AB7-A4096259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контакты: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FEE979-3DB8-44FF-A32C-139DD75D2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47" y="1810212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E-mail</a:t>
            </a:r>
            <a:r>
              <a:rPr lang="ru-RU" dirty="0"/>
              <a:t>: </a:t>
            </a:r>
            <a:r>
              <a:rPr lang="en-US" dirty="0">
                <a:hlinkClick r:id="rId2"/>
              </a:rPr>
              <a:t>kondrashova@delikatstroy.ru</a:t>
            </a:r>
            <a:endParaRPr lang="en-US" dirty="0"/>
          </a:p>
          <a:p>
            <a:r>
              <a:rPr lang="ru-RU" dirty="0"/>
              <a:t>Телефон: 8-901-049-40-06</a:t>
            </a:r>
          </a:p>
          <a:p>
            <a:r>
              <a:rPr lang="ru-RU" dirty="0"/>
              <a:t>Начальник отдела кадров ООО СК «ДЕЛИКАТСТРОЙ» </a:t>
            </a:r>
          </a:p>
          <a:p>
            <a:r>
              <a:rPr lang="ru-RU" dirty="0"/>
              <a:t>Кондрашова Ольга Александровна</a:t>
            </a:r>
          </a:p>
          <a:p>
            <a:endParaRPr lang="ru-RU" dirty="0"/>
          </a:p>
          <a:p>
            <a:r>
              <a:rPr lang="ru-RU" dirty="0"/>
              <a:t>Генеральный директор ООО СК «ДЕЛИКАТСТРОЙ»</a:t>
            </a:r>
          </a:p>
          <a:p>
            <a:r>
              <a:rPr lang="ru-RU" dirty="0"/>
              <a:t>Карпеев Сергей Юрьевич</a:t>
            </a:r>
          </a:p>
          <a:p>
            <a:r>
              <a:rPr lang="ru-RU" dirty="0"/>
              <a:t>Телефон: 8-901-049-40-01</a:t>
            </a:r>
          </a:p>
        </p:txBody>
      </p:sp>
    </p:spTree>
    <p:extLst>
      <p:ext uri="{BB962C8B-B14F-4D97-AF65-F5344CB8AC3E}">
        <p14:creationId xmlns:p14="http://schemas.microsoft.com/office/powerpoint/2010/main" val="9091999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3390</TotalTime>
  <Words>278</Words>
  <Application>Microsoft Macintosh PowerPoint</Application>
  <PresentationFormat>Широкоэкранный</PresentationFormat>
  <Paragraphs>81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Общество с ограниченной ответственностью  Строительная Компания  «ДЕЛИКАТСТРОЙ» </vt:lpstr>
      <vt:lpstr>О компании:</vt:lpstr>
      <vt:lpstr>О компании в цифрах:</vt:lpstr>
      <vt:lpstr>НАШИ УСЛУГИ: общестроительные работы</vt:lpstr>
      <vt:lpstr>Почему выбирают нас?</vt:lpstr>
      <vt:lpstr>Наши партнеры:</vt:lpstr>
      <vt:lpstr>Наши вакансии:</vt:lpstr>
      <vt:lpstr>Мы предлагаем:</vt:lpstr>
      <vt:lpstr>Наши контакты:</vt:lpstr>
      <vt:lpstr>СПАСИБО 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с ограниченной ответственностью  Строительная Компания  «ДЕЛИКАТСТРОЙ» </dc:title>
  <dc:creator>365 Pro Plus</dc:creator>
  <cp:lastModifiedBy>Microsoft Office User</cp:lastModifiedBy>
  <cp:revision>18</cp:revision>
  <dcterms:created xsi:type="dcterms:W3CDTF">2022-04-15T07:54:43Z</dcterms:created>
  <dcterms:modified xsi:type="dcterms:W3CDTF">2022-04-28T10:10:13Z</dcterms:modified>
</cp:coreProperties>
</file>