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6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2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4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2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9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0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3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35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1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2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59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8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2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7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931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47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23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02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73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2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5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3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0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01D6-5D7A-4307-A5A4-9A24306B884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BDFC-5367-4984-9E5D-1E08F0FB3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33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5166" y="4410500"/>
            <a:ext cx="3193575" cy="20062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i="1" dirty="0" smtClean="0">
                <a:solidFill>
                  <a:schemeClr val="bg1"/>
                </a:solidFill>
              </a:rPr>
              <a:t>Разработали: </a:t>
            </a:r>
          </a:p>
          <a:p>
            <a:pPr algn="l"/>
            <a:r>
              <a:rPr lang="ru-RU" i="1" dirty="0" smtClean="0">
                <a:solidFill>
                  <a:schemeClr val="bg1"/>
                </a:solidFill>
              </a:rPr>
              <a:t>студенты гр. СТ1-42</a:t>
            </a:r>
          </a:p>
          <a:p>
            <a:pPr algn="l"/>
            <a:r>
              <a:rPr lang="ru-RU" i="1" dirty="0" smtClean="0">
                <a:solidFill>
                  <a:schemeClr val="bg1"/>
                </a:solidFill>
              </a:rPr>
              <a:t>Смирнов Илья </a:t>
            </a:r>
          </a:p>
          <a:p>
            <a:pPr algn="l"/>
            <a:r>
              <a:rPr lang="ru-RU" i="1" dirty="0" smtClean="0">
                <a:solidFill>
                  <a:schemeClr val="bg1"/>
                </a:solidFill>
              </a:rPr>
              <a:t>Трусов Илья </a:t>
            </a:r>
          </a:p>
          <a:p>
            <a:pPr algn="l"/>
            <a:r>
              <a:rPr lang="ru-RU" i="1" dirty="0" smtClean="0">
                <a:solidFill>
                  <a:schemeClr val="bg1"/>
                </a:solidFill>
              </a:rPr>
              <a:t>Руководитель : </a:t>
            </a:r>
          </a:p>
          <a:p>
            <a:pPr algn="l"/>
            <a:r>
              <a:rPr lang="ru-RU" i="1" dirty="0" err="1" smtClean="0">
                <a:solidFill>
                  <a:schemeClr val="bg1"/>
                </a:solidFill>
              </a:rPr>
              <a:t>Шимко</a:t>
            </a:r>
            <a:r>
              <a:rPr lang="ru-RU" i="1" dirty="0" smtClean="0">
                <a:solidFill>
                  <a:schemeClr val="bg1"/>
                </a:solidFill>
              </a:rPr>
              <a:t> Наталья  Анатольевна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053" y="497090"/>
            <a:ext cx="706828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Арктика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ru-RU" sz="7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Дальний Восток 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26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261937"/>
            <a:ext cx="11935325" cy="633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Жизнь на </a:t>
            </a:r>
            <a:r>
              <a:rPr lang="ru-RU" dirty="0"/>
              <a:t>Д</a:t>
            </a:r>
            <a:r>
              <a:rPr lang="ru-RU" dirty="0" smtClean="0"/>
              <a:t>альнем </a:t>
            </a:r>
            <a:r>
              <a:rPr lang="ru-RU" dirty="0"/>
              <a:t>В</a:t>
            </a:r>
            <a:r>
              <a:rPr lang="ru-RU" dirty="0" smtClean="0"/>
              <a:t>остоке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Дальний Восток богат сырьевыми ресурсами. Это даёт ему возможность занимать важное место в экономике страны по ряду сырьевых позиций. Так, в общероссийском производстве отдельных ресурсов на Дальний Восток приходится (%): алмазов — 98, олова — 80, борного сырья — 90, золота — 50, вольфрама — 14, рыбы и морепродуктов — более 40, соевых бобов — 80, древесины — 13, целлюлозы — 7. Главные отрасли специализации Дальнего Востока: добыча и переработка цветных металлов, добыча алмазов, рыбная, лесная, целлюлозно-бумажная промышленность, судостроение, судоремонт. Эти факторы при ориентации на внутренний рынок и обусловили роль Дальнего Востока в составе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1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57" y="157246"/>
            <a:ext cx="11835063" cy="3436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Здесь развивались преимущественно добывающие отрасли промышленности — рыбная, лесная промышленность, добыча цветных металлов, на которые приходится более половины товарной продукции. Обрабатывающие же производства развиты крайне слабо. Вывозя сырьё, регион теряет потенциальные доходы в виде добавленной стоимости. Его отдалённость обусловливает значительные транспортные надбавки, которые отражаются в стоимостных показателях большинства отраслей хозяйства.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14" y="3301496"/>
            <a:ext cx="5129496" cy="3426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3" y="2897397"/>
            <a:ext cx="3883833" cy="2933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" y="3848669"/>
            <a:ext cx="3761664" cy="3009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0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3" y="4148919"/>
            <a:ext cx="3314582" cy="25657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297076"/>
            <a:ext cx="11518709" cy="38518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Дальневосточный регион имеет важное геополитическое и геостратегическое значение для России:</a:t>
            </a:r>
          </a:p>
          <a:p>
            <a:r>
              <a:rPr lang="ru-RU" dirty="0" smtClean="0"/>
              <a:t>Регион имеет выход к двум океанам: Тихому и Северному Ледовитому, граничит с четырьмя государствами (Китаем, Японией, США, КНДР).</a:t>
            </a:r>
          </a:p>
          <a:p>
            <a:r>
              <a:rPr lang="ru-RU" dirty="0" smtClean="0"/>
              <a:t>Регион обладает огромными природными ресурсами, например, около 1/3 всех угольных запасов страны и гидротехнических ресурсов. Лесные массивы занимают около 30 % общих площадей лесов России. В регионе имеются запасы железных руд, золота, серебра, платины, медных руд, полиметаллических руд.</a:t>
            </a:r>
          </a:p>
          <a:p>
            <a:r>
              <a:rPr lang="ru-RU" dirty="0" smtClean="0"/>
              <a:t>Учитывая высокие темпы развития АТР как в экономической, так и в военной областях, интеграция в регион весьма перспективна для России. ДВР может послужить тем «мостом» в АТР при разумно проводимой политике.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4148919"/>
            <a:ext cx="3562350" cy="2565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49" y="4148919"/>
            <a:ext cx="4762784" cy="25657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55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214470"/>
            <a:ext cx="1185990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Численность населения Дальневосточного федерального округа на 1 января 2014 года оценивалась в 6 226 640 человек; это на 0,4 % меньше, чем в 2013 году. Демографические потери, в отличие от остальных федеральных округов Российской Федерации, обусловлены главным образом миграционным оттоком населения.</a:t>
            </a:r>
          </a:p>
          <a:p>
            <a:pPr marL="0" indent="0">
              <a:buNone/>
            </a:pPr>
            <a:r>
              <a:rPr lang="ru-RU" dirty="0" smtClean="0"/>
              <a:t>В настоящее время в округе рождаемость превышает смертность (то есть происходит естественный прирост населения). В 2013 года коэффициент рождаемости в ДФО составил 13,99 на 1000 человек населения, смертности — 12,67, коэффициент естественного прироста +1,32. При этом рождаемость в ДФО выше, чем в среднем по стране, а смертность — ниже. По сравнению с предыдущим годом наблюдается рост рождаемости, падение смертности и рост коэффициента естественного прироста При этом в настоящее время сохраняется миграционный отток населения, превышающий естественный прирост, поэтому происходит убыль населения.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4353636"/>
            <a:ext cx="4054685" cy="2504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79" y="4030684"/>
            <a:ext cx="4226528" cy="2827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83" y="4353636"/>
            <a:ext cx="3569064" cy="23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5853"/>
            <a:ext cx="10515600" cy="54711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2009 году валовой региональный продукт (ВРП) округа на душу населения составил 268 тыс. рублей, что на 19 % выше аналогичного показателя в целом по России. В 2011 году 80 % ВРП региона произведено на территории четырёх субъектов: Сахалинская область (25,3 %), Приморский край (22,4 %), Якутия (19,4 %) и Хабаровский край (18,2 %). Согласно Списку регионов России по ВРП за 2009 год, эти субъекты находятся выше среднероссийского уровня.</a:t>
            </a:r>
          </a:p>
          <a:p>
            <a:endParaRPr lang="ru-RU" dirty="0" smtClean="0"/>
          </a:p>
          <a:p>
            <a:r>
              <a:rPr lang="ru-RU" dirty="0" smtClean="0"/>
              <a:t>В 2000-х годах в экономике ДФО происходит устойчивый рост, не прерывавшийся даже в период мирового экономического кризиса 2008—2009 годов. C 1999 года по 2010 год валовой региональный продукт ДФО вырос на 73 %. При этом с 2009 года рост ВРП округа опережает среднероссийский. Так, в 2009 году ВРП ДФО вырос на 1,5 % (российский — снизился на 7,6 %), в 2010 году — на 6,8 % (российский — на 4,6 %). В 2011 году объём ВРП увеличился на 5,4 % по сравнению с 2010 годом и составил 2,3 трлн рублей. Промышленное производство от уровня 1990 года в среднем по России составляет 80,7 %, а на Дальнем Востоке — 103 %.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8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8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3"/>
            <a:ext cx="10515600" cy="590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Программа развития Арктики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1037229"/>
            <a:ext cx="11668835" cy="5513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Российские исследования и работы на арктических территориях и Северном морском пути несколько опережают положение дел у соседей по этому региону, но для сохранения преимуществ нужны серьезные шаги, направленные на оптимизацию решений насущных задач. С этой целью в 2010 году был разработан план развития Арктической зоны Российской Федерации (включая будущее северной морской трассы) и обеспечения национальной безопасности на период до 2020 года. Он рассматривает основные риски и угрозы, приоритетные направления развития, механизмы и этапы реализации поставленных задач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обеспечение военной безопасности, защиты государственной границы (в том числе по Северному морскому пути) и сотрудничество с другими </a:t>
            </a:r>
            <a:r>
              <a:rPr lang="ru-RU" dirty="0" err="1"/>
              <a:t>приарктическими</a:t>
            </a:r>
            <a:r>
              <a:rPr lang="ru-RU" dirty="0"/>
              <a:t> государствами;</a:t>
            </a:r>
          </a:p>
          <a:p>
            <a:r>
              <a:rPr lang="ru-RU" dirty="0"/>
              <a:t>развитие транспортного сообщения, строительство дорог, развитие авиации.</a:t>
            </a:r>
          </a:p>
          <a:p>
            <a:r>
              <a:rPr lang="ru-RU" dirty="0"/>
              <a:t>развитие связи, спутниковых систем, сети Интернет;</a:t>
            </a:r>
          </a:p>
          <a:p>
            <a:r>
              <a:rPr lang="ru-RU" dirty="0"/>
              <a:t>стратегия решения экологических проблем;</a:t>
            </a:r>
          </a:p>
          <a:p>
            <a:r>
              <a:rPr lang="ru-RU" dirty="0"/>
              <a:t>сохранение образа жизни коренных народов и мест их традиционного проживания;</a:t>
            </a:r>
          </a:p>
          <a:p>
            <a:r>
              <a:rPr lang="ru-RU" dirty="0"/>
              <a:t>освоение минерально-сырьевых ресурсов региона;</a:t>
            </a:r>
          </a:p>
          <a:p>
            <a:r>
              <a:rPr lang="ru-RU" dirty="0"/>
              <a:t>развитие туризма, включая особенности путешествия по водам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36272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"/>
            <a:ext cx="12192000" cy="6853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Перспективы развития Арктики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5594"/>
            <a:ext cx="10515600" cy="460747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Стратегия совершенствования рисует достаточно благоприятные перспективы на будущее Арктики. На сегодняшний день можно говорить не только о возвращении интереса к арктическому региону, но и о реальных шагах, предпринимаемых для выполнения программы формирования арктических территорий:</a:t>
            </a:r>
          </a:p>
          <a:p>
            <a:endParaRPr lang="ru-RU" dirty="0"/>
          </a:p>
          <a:p>
            <a:r>
              <a:rPr lang="ru-RU" dirty="0"/>
              <a:t>восстанавливаются полярные станции;</a:t>
            </a:r>
          </a:p>
          <a:p>
            <a:r>
              <a:rPr lang="ru-RU" dirty="0"/>
              <a:t>возобновлено строительство портов;</a:t>
            </a:r>
          </a:p>
          <a:p>
            <a:r>
              <a:rPr lang="ru-RU" dirty="0"/>
              <a:t>строятся новые ледоколы;</a:t>
            </a:r>
          </a:p>
          <a:p>
            <a:r>
              <a:rPr lang="ru-RU" dirty="0"/>
              <a:t>разработана концепция создания контейнеровозов для круглогодичной навигации в условиях Северного морского пути;</a:t>
            </a:r>
          </a:p>
          <a:p>
            <a:r>
              <a:rPr lang="ru-RU" dirty="0"/>
              <a:t>созданы заповедники и национальные парки, в том числе предлагающие туристические маршруты.</a:t>
            </a:r>
          </a:p>
        </p:txBody>
      </p:sp>
    </p:spTree>
    <p:extLst>
      <p:ext uri="{BB962C8B-B14F-4D97-AF65-F5344CB8AC3E}">
        <p14:creationId xmlns:p14="http://schemas.microsoft.com/office/powerpoint/2010/main" val="27147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84"/>
            <a:ext cx="12191999" cy="69234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9307"/>
            <a:ext cx="10515600" cy="591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этом пути пока еще немало проблем, но процесс катализируется растущим интересом к  Арктике со стороны государства, бизнеса, науки и  общества.</a:t>
            </a:r>
          </a:p>
          <a:p>
            <a:pPr marL="0" indent="0">
              <a:buNone/>
            </a:pPr>
            <a:r>
              <a:rPr lang="ru-RU" dirty="0" smtClean="0"/>
              <a:t>Значительное </a:t>
            </a:r>
            <a:r>
              <a:rPr lang="ru-RU" dirty="0"/>
              <a:t>внимание к проблемам развития региона связано с началом с глобального  потепления. Дело в том, что местные акватории могут освобождаться ото льда на срок от одного до нескольких месяцев, а это, в свою очередь, открывает новые возможности для судоходства.</a:t>
            </a:r>
          </a:p>
          <a:p>
            <a:pPr marL="0" indent="0">
              <a:buNone/>
            </a:pPr>
            <a:r>
              <a:rPr lang="ru-RU" dirty="0" smtClean="0"/>
              <a:t>Увеличение </a:t>
            </a:r>
            <a:r>
              <a:rPr lang="ru-RU" dirty="0"/>
              <a:t>срока </a:t>
            </a:r>
            <a:r>
              <a:rPr lang="ru-RU" dirty="0" err="1"/>
              <a:t>безледного</a:t>
            </a:r>
            <a:r>
              <a:rPr lang="ru-RU" dirty="0"/>
              <a:t> перемещения по Северному морскому пути позволит создать более выгодные условия для круглогодичного движения морского транспорта, не говоря уже о значительной деловой активности в этой части планеты.</a:t>
            </a:r>
          </a:p>
        </p:txBody>
      </p:sp>
    </p:spTree>
    <p:extLst>
      <p:ext uri="{BB962C8B-B14F-4D97-AF65-F5344CB8AC3E}">
        <p14:creationId xmlns:p14="http://schemas.microsoft.com/office/powerpoint/2010/main" val="6398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Проблемы развития Арктики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887104"/>
            <a:ext cx="11750722" cy="57047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Конечно, проблем на данном направлении немало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сложность проведения и защиты государственных границ в зоне Северного морского пути;</a:t>
            </a:r>
          </a:p>
          <a:p>
            <a:r>
              <a:rPr lang="ru-RU" dirty="0"/>
              <a:t>суровые климатические условия Арктики;</a:t>
            </a:r>
          </a:p>
          <a:p>
            <a:r>
              <a:rPr lang="ru-RU" dirty="0"/>
              <a:t>экологическое наследие советского периода: только за первый год работ по экологической реабилитации Арктики собрано порядка 5 тонн техногенных отходов, из них 4,5 тысячи — на островных территориях;</a:t>
            </a:r>
          </a:p>
          <a:p>
            <a:r>
              <a:rPr lang="ru-RU" dirty="0"/>
              <a:t>сложность в транспортном обеспечении;</a:t>
            </a:r>
          </a:p>
          <a:p>
            <a:r>
              <a:rPr lang="ru-RU" dirty="0"/>
              <a:t>неудовлетворительное состояние жилищно-коммунальных объектов.</a:t>
            </a:r>
          </a:p>
          <a:p>
            <a:pPr marL="0" indent="0">
              <a:buNone/>
            </a:pPr>
            <a:r>
              <a:rPr lang="ru-RU" dirty="0"/>
              <a:t>Следует отметить, что проблемы Арктики на сегодняшний день влияют на жизнь людей всего мира. Стратегия освоения этого региона должна быть разработана с учетом международных правовых норм по защите биоресурсов, единственной в своем роде экосистемы, уникального морского и сухопутного мира животных и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38454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7"/>
            <a:ext cx="10515600" cy="5356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Дальнего Востока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3" y="928048"/>
            <a:ext cx="11368585" cy="52489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Проблемы и перспективы развития Дальнего Востока изучаются на государственном уровне. В результате многолетней работы властями была выработана стратегия социально-экономического развития Дальнего Востока, а также Байкальского региона. Данная инициатива была утверждена в декабре 2009 года. Реализована она должна быть до 2025 года. Исследовав проблемы и перспективы развития Дальнего Востока, государство поставило задачу — сформировать в регионе социально-экономическую систему, способную обеспечить высокий уровень жизни граждан, проживающих в нем. Совокупный объем инвестиций, который предполагается направить на реализацию программы, составляет порядка 411 млрд руб. По итогам ее завершения рассчитывается создать 69,9 тыс. рабочих мест в регионе и увеличить объем ВВП в соответствующей части РФ в 2,6 раза, объем отгруженных товаров — в 2,3 раза, общий размер инвестиций — в 3,5 раза, численность граждан, относящихся к категории экономически активного населения — в 1,1 раза. </a:t>
            </a:r>
          </a:p>
        </p:txBody>
      </p:sp>
    </p:spTree>
    <p:extLst>
      <p:ext uri="{BB962C8B-B14F-4D97-AF65-F5344CB8AC3E}">
        <p14:creationId xmlns:p14="http://schemas.microsoft.com/office/powerpoint/2010/main" val="33815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/>
              <a:t>А́рктика</a:t>
            </a:r>
            <a:r>
              <a:rPr lang="ru-RU" dirty="0" smtClean="0"/>
              <a:t> (от греч. </a:t>
            </a:r>
            <a:r>
              <a:rPr lang="ru-RU" dirty="0" err="1" smtClean="0"/>
              <a:t>ἄρκτος</a:t>
            </a:r>
            <a:r>
              <a:rPr lang="ru-RU" dirty="0" smtClean="0"/>
              <a:t> — «медведица», </a:t>
            </a:r>
            <a:r>
              <a:rPr lang="ru-RU" dirty="0" err="1" smtClean="0"/>
              <a:t>ἀρκτικός</a:t>
            </a:r>
            <a:r>
              <a:rPr lang="ru-RU" dirty="0" smtClean="0"/>
              <a:t> — «находящийся под созвездием Большой Медведицы», «северный») — единый физико-географический район Земли, примыкающий к Северному полюсу и включающий окраины материков Евразии и Северной Америки, почти весь Северный Ледовитый океан с островами (кроме прибрежных островов Норвегии), а также прилегающие части Атлантического и Тихого океанов. Южная граница Арктики совпадает с южной границей зоны тундры. Площадь — около 27 млн км²; иногда Арктику ограничивают с юга Северным полярным кругом (66° 33′ с. ш.), в этом случае её площадь составляет 21 млн км².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9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232012"/>
            <a:ext cx="11750722" cy="6496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Какие задачи стоят перед федеральными и местными властями в аспекте социально-экономического развития Дальнего Востока уже сейчас? В числе таковых: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повышение </a:t>
            </a:r>
            <a:r>
              <a:rPr lang="ru-RU" dirty="0"/>
              <a:t>комфортности проживания населения;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стимулирование </a:t>
            </a:r>
            <a:r>
              <a:rPr lang="ru-RU" dirty="0"/>
              <a:t>увеличения доли среднего класса в социальной структуре населения субъектов РФ, входящих в Дальневосточный Федеральный округ и Байкальский регион (доход работающего человека должен быть не менее 6 прожиточных минимумов);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содействие </a:t>
            </a:r>
            <a:r>
              <a:rPr lang="ru-RU" dirty="0"/>
              <a:t>развитию кадров, внедрению новых образовательных концепций;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повышение уровня инвестиционной привлекательности региона; - модернизация энергетической системы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развитие транспортной инфраструктуры; </a:t>
            </a:r>
          </a:p>
          <a:p>
            <a:pPr>
              <a:buFontTx/>
              <a:buChar char="-"/>
            </a:pPr>
            <a:r>
              <a:rPr lang="ru-RU" dirty="0" smtClean="0"/>
              <a:t>модернизация </a:t>
            </a:r>
            <a:r>
              <a:rPr lang="ru-RU" dirty="0"/>
              <a:t>систем связи;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стимулирование </a:t>
            </a:r>
            <a:r>
              <a:rPr lang="ru-RU" dirty="0"/>
              <a:t>предпринимательских инициатив посредством снижения бюрократии и снятия различных ограничений;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содействие </a:t>
            </a:r>
            <a:r>
              <a:rPr lang="ru-RU" dirty="0"/>
              <a:t>повышению эффективности законотворческих процессов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улучшение экологии. </a:t>
            </a:r>
          </a:p>
        </p:txBody>
      </p:sp>
    </p:spTree>
    <p:extLst>
      <p:ext uri="{BB962C8B-B14F-4D97-AF65-F5344CB8AC3E}">
        <p14:creationId xmlns:p14="http://schemas.microsoft.com/office/powerpoint/2010/main" val="27765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Факторы успешного развития </a:t>
            </a:r>
            <a:r>
              <a:rPr lang="ru-RU" dirty="0" smtClean="0"/>
              <a:t>Дальнего Востока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3" y="1009934"/>
            <a:ext cx="11750723" cy="541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каких условиях перспективы развития Дальнего Востока России могут быть реализованы? Прежде всего, необходимы значительные инвестиции в инфраструктуру — транспортную, энергетическую. Следующее важнейшее направление работы — стимулирование развития бизнеса с целью общего повышения уровня капитализации региональной хозяйственной системы, роста доходов населения и налоговых отчислений в бюджет. Решение данной задачи соседствует с другим важным аспектом активностей государства в рамках освоения возможностей Дальнего Востока — формированием мощного рыночного спроса в данном регионе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Другое значимое направление работы властей — повышение комфортности проживания граждан с целью остановить миграцию в другие части РФ и, наоборот, сделать Дальний Восток привлекательным для переезда из других субъектов.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11158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38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 !!!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3768"/>
            <a:ext cx="10515600" cy="5503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По особенностям рельефа в Арктике выделяют: шельф с островами материкового происхождения и прилегающими окраинами материков и Арктический бассейн. Область шельфа занята окраинными морями — Баренцевым, Карским, Лаптевых, Восточно-Сибирским и Чукотским. Рельеф суши российской Арктики преимущественно равнинный; местами, особенно на островах, гористый. Центральная часть — Арктический бассейн, область глубоководных котловин (до 5527 м) и подводных хребтов.</a:t>
            </a:r>
          </a:p>
          <a:p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Высшая точка Арктики — гора </a:t>
            </a:r>
            <a:r>
              <a:rPr lang="ru-RU" sz="3200" dirty="0" err="1" smtClean="0"/>
              <a:t>Гунбьёрн</a:t>
            </a:r>
            <a:r>
              <a:rPr lang="ru-RU" sz="3200" dirty="0" smtClean="0"/>
              <a:t> (Гренландия).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79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Да́льний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Восто́к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Росси́и</a:t>
            </a:r>
            <a:r>
              <a:rPr lang="ru-RU" sz="2800" dirty="0" smtClean="0"/>
              <a:t> — восточная часть России, к которой относят области бассейнов рек, впадающих в Тихий океан, а также остров Сахалин, Курильские острова, остров Врангеля, Командорские и </a:t>
            </a:r>
            <a:r>
              <a:rPr lang="ru-RU" sz="2800" dirty="0" err="1" smtClean="0"/>
              <a:t>Шантарские</a:t>
            </a:r>
            <a:r>
              <a:rPr lang="ru-RU" sz="2800" dirty="0" smtClean="0"/>
              <a:t> острова.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состав Дальневосточного федерального округа входят 11 субъектов федерации:</a:t>
            </a:r>
          </a:p>
          <a:p>
            <a:r>
              <a:rPr lang="ru-RU" dirty="0" smtClean="0"/>
              <a:t>Амурская область</a:t>
            </a:r>
          </a:p>
          <a:p>
            <a:r>
              <a:rPr lang="ru-RU" dirty="0" smtClean="0"/>
              <a:t>Республика Бурятия</a:t>
            </a:r>
          </a:p>
          <a:p>
            <a:r>
              <a:rPr lang="ru-RU" dirty="0" smtClean="0"/>
              <a:t>Еврейская автономная область</a:t>
            </a:r>
          </a:p>
          <a:p>
            <a:r>
              <a:rPr lang="ru-RU" dirty="0" smtClean="0"/>
              <a:t>Забайкальский край</a:t>
            </a:r>
          </a:p>
          <a:p>
            <a:r>
              <a:rPr lang="ru-RU" dirty="0" smtClean="0"/>
              <a:t>Камчатский край</a:t>
            </a:r>
          </a:p>
          <a:p>
            <a:r>
              <a:rPr lang="ru-RU" dirty="0" smtClean="0"/>
              <a:t>Магаданская область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Приморский край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Республика Саха (Якутия)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Сахалинская область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Хабаровский край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Чукотский автономный округ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816"/>
            <a:ext cx="12192000" cy="69068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Регион граничит с Китаем на юге, КНДР на крайнем юге, Японией на юго-востоке и США в Беринговом проливе на северо-востоке. В физико-географическом районировании Дальневосточный федеральный округ делится на три физико-географические страны: Северо-Восточная Сибирь,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Амуро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-Сахалинская страна, Северо-Притихоокеанская страна (кроме того, часть территории относится к Средней и Южной Сибири)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5327"/>
            <a:ext cx="10331116" cy="5847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Жизнь в Арктике.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286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Коренные народы Арктики сохраняют традиционный уклад жизни предков на протяжении многих веков. Их специфическая культура и особое мировоззрение, обусловленные проживанием в экстремальных климатических условиях, плохо поддаётся адаптации к условиям современной цивилизации, и не может быть приспособлена к требованиям рыночной экономики. Численность населения Арктики составляет более 400 тысяч человек. В результате устоявшегося традиционного уклада жизни люди полностью зависят от арктической экосистемы в вопросах питания, проживания и сохранения самобытности культуры. Несмотря на то, что реализация нефтегазовых проектов приносит свои выгоды для населения, многие жители в связи с этим испытывают неудобства и проблемы.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3" y="1734714"/>
            <a:ext cx="4555958" cy="319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7" y="1475872"/>
            <a:ext cx="4448403" cy="38501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3" y="205372"/>
            <a:ext cx="11726778" cy="2890754"/>
          </a:xfrm>
        </p:spPr>
        <p:txBody>
          <a:bodyPr/>
          <a:lstStyle/>
          <a:p>
            <a:r>
              <a:rPr lang="ru-RU" dirty="0" smtClean="0"/>
              <a:t>Традиционными промыслами являются охота, собирательство, оленеводство и рыболовство. Природная среда является основой жизни для народов Севера, поэтому экологические проблемы приобретают для них особенную остроту. Промышленное освоение Арктики может привести к уничтожению исконной среды обитания и создать угрозу исчезновения малочисленных народов Севера как самостоятельных этносов.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7" y="4327355"/>
            <a:ext cx="4448403" cy="260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79" y="4316655"/>
            <a:ext cx="4965032" cy="2482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67" y="3400925"/>
            <a:ext cx="4083510" cy="2719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79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06" y="3552850"/>
            <a:ext cx="4379494" cy="3305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6947"/>
            <a:ext cx="4363453" cy="2561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16" y="3834063"/>
            <a:ext cx="4555957" cy="3023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989" y="2855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Россия — первая страна, использующая так называемые дрейфующие полярные станции. Каждая такая станция представляет собой установленный на дрейфующей арктической льдине комплекс станционных домиков, в которых живут участники экспедиций, и необходимого оборудования. Впервые такой дешёвый и эффективный способ исследования Арктики предложил в 1929 году Владимир Визе, исследователь, работавший в Арктическом и антарктическом научно-исследовательском институте. Благодаря существованию дрейфующих станций российские учёные получили возможность исследовать Арктику круглый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7" y="128336"/>
            <a:ext cx="11919284" cy="63847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Границы северных полярных владений СССР определены постановлением Президиума ЦИК СССР от 15 апреля 1926 года.</a:t>
            </a:r>
          </a:p>
          <a:p>
            <a:pPr marL="0" indent="0">
              <a:buNone/>
            </a:pPr>
            <a:r>
              <a:rPr lang="ru-RU" dirty="0" smtClean="0"/>
              <a:t>Водная граница прошла тогда от Кольского полуострова через Северный полюс до Берингова пролива.</a:t>
            </a:r>
          </a:p>
          <a:p>
            <a:pPr marL="0" indent="0">
              <a:buNone/>
            </a:pPr>
            <a:r>
              <a:rPr lang="ru-RU" dirty="0" smtClean="0"/>
              <a:t>В 1997 году Россия ратифицировала Конвенцию по морскому праву 1982 года. Конвенция устанавливает одинаковые 12 миль суверенных территориальных вод и 200 миль экономической зоны — со свободным судоходством, но исключительными правами на использование минеральных и биоресурсов. Правда, любая страна может претендовать на свою национальную юрисдикцию на морское дно и его недра (часть VI Конвенции) и за пределами 200 миль, если будет доказано, что шельф от её берегов тянется дальше этого расстояния.</a:t>
            </a:r>
          </a:p>
          <a:p>
            <a:pPr marL="0" indent="0">
              <a:buNone/>
            </a:pPr>
            <a:r>
              <a:rPr lang="ru-RU" dirty="0" smtClean="0"/>
              <a:t>Чтобы добиться прав на полярные владения, России придётся доказать, что подводные хребты Ломоносова и Менделеева имеют континентальное происхождение, связанное с территорией России. В отношении хребта Ломоносова это оспаривается Данией, которая считает, что хребет — затонувшая часть Гренландии. Для сбора доказательств в том, что хребет Ломоносова — это продолжение полярных владений РФ, российская сторона провела беспрецедентную экспедицию «Арктика-2007» в июле-августе 2007 года, состоявшую из надводной и подводной частей и завершившуюся установлением российского флага на дне Северного Ледовитого океана у Северного полюса Земли.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2240</Words>
  <Application>Microsoft Office PowerPoint</Application>
  <PresentationFormat>Широкоэкранный</PresentationFormat>
  <Paragraphs>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Rockwell</vt:lpstr>
      <vt:lpstr>Тема Office</vt:lpstr>
      <vt:lpstr>Damask</vt:lpstr>
      <vt:lpstr>Презентация PowerPoint</vt:lpstr>
      <vt:lpstr>Презентация PowerPoint</vt:lpstr>
      <vt:lpstr>Презентация PowerPoint</vt:lpstr>
      <vt:lpstr>Да́льний Восто́к Росси́и — восточная часть России, к которой относят области бассейнов рек, впадающих в Тихий океан, а также остров Сахалин, Курильские острова, остров Врангеля, Командорские и Шантарские острова.</vt:lpstr>
      <vt:lpstr>Презентация PowerPoint</vt:lpstr>
      <vt:lpstr>Жизнь в Арктике. </vt:lpstr>
      <vt:lpstr>Презентация PowerPoint</vt:lpstr>
      <vt:lpstr>Презентация PowerPoint</vt:lpstr>
      <vt:lpstr>Презентация PowerPoint</vt:lpstr>
      <vt:lpstr>Жизнь на Дальнем Востоке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развития Арктики</vt:lpstr>
      <vt:lpstr>Перспективы развития Арктики</vt:lpstr>
      <vt:lpstr>Презентация PowerPoint</vt:lpstr>
      <vt:lpstr>Проблемы развития Арктики</vt:lpstr>
      <vt:lpstr>Развитие Дальнего Востока России</vt:lpstr>
      <vt:lpstr>Презентация PowerPoint</vt:lpstr>
      <vt:lpstr>Факторы успешного развития Дальнего Востока </vt:lpstr>
      <vt:lpstr>Спасибо за внимание 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Смирнов</dc:creator>
  <cp:lastModifiedBy>Илья Смирнов</cp:lastModifiedBy>
  <cp:revision>25</cp:revision>
  <dcterms:created xsi:type="dcterms:W3CDTF">2020-03-01T17:24:23Z</dcterms:created>
  <dcterms:modified xsi:type="dcterms:W3CDTF">2020-03-04T06:28:07Z</dcterms:modified>
</cp:coreProperties>
</file>