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1" r:id="rId6"/>
    <p:sldId id="260" r:id="rId7"/>
    <p:sldId id="259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58" d="100"/>
          <a:sy n="58" d="100"/>
        </p:scale>
        <p:origin x="14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Методы создания положительного имиджа человека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1026" name="Picture 2" descr="C:\Users\user\Desktop\business-image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84784"/>
            <a:ext cx="5328592" cy="3541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24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Типы имиджа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3699749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Невербальный имидж</a:t>
            </a:r>
          </a:p>
          <a:p>
            <a:r>
              <a:rPr lang="ru-RU" dirty="0" smtClean="0"/>
              <a:t>      </a:t>
            </a:r>
            <a:r>
              <a:rPr lang="ru-RU" u="sng" dirty="0" smtClean="0">
                <a:solidFill>
                  <a:schemeClr val="accent2"/>
                </a:solidFill>
              </a:rPr>
              <a:t>К </a:t>
            </a:r>
            <a:r>
              <a:rPr lang="ru-RU" u="sng" dirty="0">
                <a:solidFill>
                  <a:schemeClr val="accent2"/>
                </a:solidFill>
              </a:rPr>
              <a:t>невербальному имиджу относится вся информация, передаваемая человеком на невербальном уровне. </a:t>
            </a:r>
            <a:r>
              <a:rPr lang="ru-RU" dirty="0"/>
              <a:t>Поскольку невербальный канал древнее вербального, большая часть такой информации воспринимается на подсознательном </a:t>
            </a:r>
            <a:r>
              <a:rPr lang="ru-RU" dirty="0" smtClean="0"/>
              <a:t>уровне.</a:t>
            </a:r>
          </a:p>
          <a:p>
            <a:r>
              <a:rPr lang="ru-RU" dirty="0" smtClean="0"/>
              <a:t>      Имидж</a:t>
            </a:r>
            <a:r>
              <a:rPr lang="ru-RU" dirty="0"/>
              <a:t>, формируемый на основе данной системы знаков, называют </a:t>
            </a:r>
            <a:r>
              <a:rPr lang="ru-RU" i="1" dirty="0"/>
              <a:t>кинетическим имиджем.</a:t>
            </a:r>
            <a:r>
              <a:rPr lang="ru-RU" dirty="0"/>
              <a:t> Чаще всего это информация, движущаяся по каналу </a:t>
            </a:r>
            <a:r>
              <a:rPr lang="ru-RU" u="sng" dirty="0">
                <a:solidFill>
                  <a:schemeClr val="accent2"/>
                </a:solidFill>
              </a:rPr>
              <a:t>«подсознание — подсознание», </a:t>
            </a:r>
            <a:r>
              <a:rPr lang="ru-RU" dirty="0"/>
              <a:t>т. е. не осознаваемая ни индуктором, ни реципиентом. Для того чтобы вызвать доверие и симпатию у слушателей, необходимо придерживаться открытой позы (без скрещивания или укрытия ног и рук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     </a:t>
            </a:r>
            <a:r>
              <a:rPr lang="ru-RU" u="sng" dirty="0" smtClean="0">
                <a:solidFill>
                  <a:schemeClr val="accent2"/>
                </a:solidFill>
              </a:rPr>
              <a:t>Паралингвистическая </a:t>
            </a:r>
            <a:r>
              <a:rPr lang="ru-RU" u="sng" dirty="0">
                <a:solidFill>
                  <a:schemeClr val="accent2"/>
                </a:solidFill>
              </a:rPr>
              <a:t>система </a:t>
            </a:r>
            <a:r>
              <a:rPr lang="ru-RU" dirty="0"/>
              <a:t>— качество голоса, его диапазон, тональность. Экстралингвистическая — включение в речь пауз и других вкраплений (покашливание, плач, смех), а также темп речи. Все эти дополнения увеличивают объем семантически значимой информации.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9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797768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accent3"/>
                </a:solidFill>
              </a:rPr>
              <a:t>Факторы формирования первого впечатления</a:t>
            </a:r>
            <a:br>
              <a:rPr lang="ru-RU" dirty="0">
                <a:solidFill>
                  <a:schemeClr val="accent3"/>
                </a:solidFill>
              </a:rPr>
            </a:b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403244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chemeClr val="accent2"/>
                </a:solidFill>
              </a:rPr>
              <a:t>1</a:t>
            </a:r>
            <a:r>
              <a:rPr lang="ru-RU" u="sng" dirty="0">
                <a:solidFill>
                  <a:schemeClr val="accent2"/>
                </a:solidFill>
              </a:rPr>
              <a:t>. Фактор превосходства:</a:t>
            </a:r>
            <a:r>
              <a:rPr lang="ru-RU" dirty="0"/>
              <a:t> индуктор воспринимается реципиентом как превосходящий по значимым качествам (например, по образованности, интеллекту), реципиент склонен переоценивать другие качества индуктора. Знаки превосходства:</a:t>
            </a:r>
          </a:p>
          <a:p>
            <a:pPr lvl="0"/>
            <a:r>
              <a:rPr lang="ru-RU" dirty="0" smtClean="0"/>
              <a:t>      </a:t>
            </a:r>
            <a:r>
              <a:rPr lang="ru-RU" u="sng" dirty="0" smtClean="0">
                <a:solidFill>
                  <a:schemeClr val="accent2"/>
                </a:solidFill>
              </a:rPr>
              <a:t>-Одежда</a:t>
            </a:r>
            <a:r>
              <a:rPr lang="ru-RU" u="sng" dirty="0">
                <a:solidFill>
                  <a:schemeClr val="accent2"/>
                </a:solidFill>
              </a:rPr>
              <a:t>.</a:t>
            </a:r>
            <a:r>
              <a:rPr lang="ru-RU" dirty="0"/>
              <a:t> Свидетельства превосходства в одежде: а) цена: чем она выше, тем выше статус. О цене мы судим по качеству одежды, ее редкости (частоте встречаемости), модности; б) силуэт одежды: «</a:t>
            </a:r>
            <a:r>
              <a:rPr lang="ru-RU" dirty="0" err="1"/>
              <a:t>высокостатусным</a:t>
            </a:r>
            <a:r>
              <a:rPr lang="ru-RU" dirty="0"/>
              <a:t>» считается силуэт, приближающийся к вытянутому прямоугольнику с подчеркнутыми углами, а «</a:t>
            </a:r>
            <a:r>
              <a:rPr lang="ru-RU" dirty="0" err="1"/>
              <a:t>низкостатусным</a:t>
            </a:r>
            <a:r>
              <a:rPr lang="ru-RU" dirty="0"/>
              <a:t>» — приближающийся к шару; в) цвет: для высокого статуса — черно-белая гамма; чем ярче и насыщеннее цвет, тем ниже статус (красный — официант, швейцар).</a:t>
            </a:r>
          </a:p>
          <a:p>
            <a:pPr lvl="0"/>
            <a:r>
              <a:rPr lang="ru-RU" dirty="0" smtClean="0"/>
              <a:t>      </a:t>
            </a:r>
            <a:r>
              <a:rPr lang="ru-RU" u="sng" dirty="0" smtClean="0">
                <a:solidFill>
                  <a:schemeClr val="accent2"/>
                </a:solidFill>
              </a:rPr>
              <a:t>-Соотношение </a:t>
            </a:r>
            <a:r>
              <a:rPr lang="ru-RU" u="sng" dirty="0">
                <a:solidFill>
                  <a:schemeClr val="accent2"/>
                </a:solidFill>
              </a:rPr>
              <a:t>знаков одежды с ситуацией общения:</a:t>
            </a:r>
            <a:r>
              <a:rPr lang="ru-RU" dirty="0"/>
              <a:t> одни и те же элементы по-разному интерпретируются в зависимости от ситуации.</a:t>
            </a:r>
          </a:p>
          <a:p>
            <a:pPr lvl="0"/>
            <a:r>
              <a:rPr lang="ru-RU" dirty="0" smtClean="0"/>
              <a:t>      </a:t>
            </a:r>
            <a:r>
              <a:rPr lang="ru-RU" u="sng" dirty="0" smtClean="0">
                <a:solidFill>
                  <a:schemeClr val="accent2"/>
                </a:solidFill>
              </a:rPr>
              <a:t>-Манера </a:t>
            </a:r>
            <a:r>
              <a:rPr lang="ru-RU" u="sng" dirty="0">
                <a:solidFill>
                  <a:schemeClr val="accent2"/>
                </a:solidFill>
              </a:rPr>
              <a:t>поведения:</a:t>
            </a:r>
            <a:r>
              <a:rPr lang="ru-RU" dirty="0"/>
              <a:t> независимость в различных обстоятельствах и ситуациях от партнера, ситуации общения, мелких норм общения. Интерпретация зависит от готовности воспринимающего признать эту независимость обоснованной.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7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797768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3"/>
                </a:solidFill>
              </a:rPr>
              <a:t>Факторы формирования первого впечатления</a:t>
            </a:r>
            <a:br>
              <a:rPr lang="ru-RU" dirty="0">
                <a:solidFill>
                  <a:schemeClr val="accent3"/>
                </a:solidFill>
              </a:rPr>
            </a:b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4032448"/>
          </a:xfrm>
        </p:spPr>
        <p:txBody>
          <a:bodyPr/>
          <a:lstStyle/>
          <a:p>
            <a:r>
              <a:rPr lang="ru-RU" u="sng" dirty="0">
                <a:solidFill>
                  <a:schemeClr val="accent2"/>
                </a:solidFill>
              </a:rPr>
              <a:t>2. Фактор привлекательности.</a:t>
            </a:r>
            <a:r>
              <a:rPr lang="ru-RU" dirty="0"/>
              <a:t> Если человек нравится нам внешне, мы склонны считать его хорошим, умным и т.д</a:t>
            </a:r>
            <a:r>
              <a:rPr lang="ru-RU" dirty="0" smtClean="0"/>
              <a:t>.</a:t>
            </a:r>
          </a:p>
          <a:p>
            <a:pPr algn="ctr"/>
            <a:r>
              <a:rPr lang="ru-RU" dirty="0"/>
              <a:t>Знаки </a:t>
            </a:r>
            <a:r>
              <a:rPr lang="ru-RU" dirty="0" smtClean="0"/>
              <a:t>привлекательности:</a:t>
            </a:r>
            <a:endParaRPr lang="ru-RU" dirty="0"/>
          </a:p>
          <a:p>
            <a:pPr lvl="0"/>
            <a:r>
              <a:rPr lang="ru-RU" dirty="0" smtClean="0"/>
              <a:t>      </a:t>
            </a:r>
            <a:r>
              <a:rPr lang="ru-RU" u="sng" dirty="0" smtClean="0">
                <a:solidFill>
                  <a:schemeClr val="accent2"/>
                </a:solidFill>
              </a:rPr>
              <a:t>-Соответствие </a:t>
            </a:r>
            <a:r>
              <a:rPr lang="ru-RU" u="sng" dirty="0">
                <a:solidFill>
                  <a:schemeClr val="accent2"/>
                </a:solidFill>
              </a:rPr>
              <a:t>социально желательным признакам.</a:t>
            </a:r>
          </a:p>
          <a:p>
            <a:pPr lvl="0"/>
            <a:r>
              <a:rPr lang="ru-RU" dirty="0" smtClean="0"/>
              <a:t>      </a:t>
            </a:r>
            <a:r>
              <a:rPr lang="ru-RU" u="sng" dirty="0" smtClean="0">
                <a:solidFill>
                  <a:schemeClr val="accent2"/>
                </a:solidFill>
              </a:rPr>
              <a:t>-Усилия</a:t>
            </a:r>
            <a:r>
              <a:rPr lang="ru-RU" u="sng" dirty="0">
                <a:solidFill>
                  <a:schemeClr val="accent2"/>
                </a:solidFill>
              </a:rPr>
              <a:t>,</a:t>
            </a:r>
            <a:r>
              <a:rPr lang="ru-RU" dirty="0"/>
              <a:t> которые затрачиваются человеком для соответствия одобряемому типу внешности (люди с мезоморфным типом телосложения получают наиболее положительные оценки по психологическим свойствам, полные люди — наиболее отрицательные). Привлекателен тот тип телосложения, который социально одобряется. Но еще более привлекательны усилия, которые человек затрачивает, чтобы «быть в форме».</a:t>
            </a:r>
          </a:p>
          <a:p>
            <a:pPr lvl="0"/>
            <a:r>
              <a:rPr lang="ru-RU" dirty="0" smtClean="0"/>
              <a:t>      </a:t>
            </a:r>
            <a:r>
              <a:rPr lang="ru-RU" u="sng" dirty="0" smtClean="0">
                <a:solidFill>
                  <a:schemeClr val="accent2"/>
                </a:solidFill>
              </a:rPr>
              <a:t>-Фактор </a:t>
            </a:r>
            <a:r>
              <a:rPr lang="ru-RU" u="sng" dirty="0">
                <a:solidFill>
                  <a:schemeClr val="accent2"/>
                </a:solidFill>
              </a:rPr>
              <a:t>отношения к нам</a:t>
            </a:r>
            <a:r>
              <a:rPr lang="ru-RU" dirty="0"/>
              <a:t> — люди выше оценивают тех людей, которые относятся к ним положительно. При явном отрицательном отношении к человеку он не склонен замечать положительных сторон в партнере.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30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20940" cy="54864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3"/>
                </a:solidFill>
              </a:rPr>
              <a:t>Этапы формирования имиджа</a:t>
            </a:r>
            <a:r>
              <a:rPr lang="ru-RU" dirty="0">
                <a:solidFill>
                  <a:schemeClr val="accent3"/>
                </a:solidFill>
              </a:rPr>
              <a:t/>
            </a:r>
            <a:br>
              <a:rPr lang="ru-RU" dirty="0">
                <a:solidFill>
                  <a:schemeClr val="accent3"/>
                </a:solidFill>
              </a:rPr>
            </a:b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032" y="692696"/>
            <a:ext cx="8712968" cy="432048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u="sng" dirty="0" smtClean="0">
                <a:solidFill>
                  <a:schemeClr val="accent2"/>
                </a:solidFill>
              </a:rPr>
              <a:t>1. Формулировка </a:t>
            </a:r>
            <a:r>
              <a:rPr lang="ru-RU" u="sng" dirty="0" err="1">
                <a:solidFill>
                  <a:schemeClr val="accent2"/>
                </a:solidFill>
              </a:rPr>
              <a:t>имиджевых</a:t>
            </a:r>
            <a:r>
              <a:rPr lang="ru-RU" u="sng" dirty="0">
                <a:solidFill>
                  <a:schemeClr val="accent2"/>
                </a:solidFill>
              </a:rPr>
              <a:t> целей.</a:t>
            </a:r>
            <a:r>
              <a:rPr lang="ru-RU" dirty="0"/>
              <a:t> Необходимо четко сформулировать послание, которое содержится в желаемом имидже.</a:t>
            </a:r>
            <a:endParaRPr lang="ru-RU" sz="1400" dirty="0"/>
          </a:p>
          <a:p>
            <a:pPr lvl="0"/>
            <a:r>
              <a:rPr lang="ru-RU" u="sng" dirty="0" smtClean="0">
                <a:solidFill>
                  <a:schemeClr val="accent2"/>
                </a:solidFill>
              </a:rPr>
              <a:t>2. Анализ </a:t>
            </a:r>
            <a:r>
              <a:rPr lang="ru-RU" u="sng" dirty="0" err="1">
                <a:solidFill>
                  <a:schemeClr val="accent2"/>
                </a:solidFill>
              </a:rPr>
              <a:t>имиджевой</a:t>
            </a:r>
            <a:r>
              <a:rPr lang="ru-RU" u="sng" dirty="0">
                <a:solidFill>
                  <a:schemeClr val="accent2"/>
                </a:solidFill>
              </a:rPr>
              <a:t> аудитории</a:t>
            </a:r>
            <a:r>
              <a:rPr lang="ru-RU" dirty="0"/>
              <a:t>. На этом этапе проводятся количественные и качественные исследования </a:t>
            </a:r>
            <a:r>
              <a:rPr lang="ru-RU" dirty="0" err="1"/>
              <a:t>имиджевой</a:t>
            </a:r>
            <a:r>
              <a:rPr lang="ru-RU" dirty="0"/>
              <a:t> аудитории.</a:t>
            </a:r>
            <a:endParaRPr lang="ru-RU" sz="1400" dirty="0"/>
          </a:p>
          <a:p>
            <a:pPr lvl="0"/>
            <a:r>
              <a:rPr lang="ru-RU" u="sng" dirty="0" smtClean="0">
                <a:solidFill>
                  <a:schemeClr val="accent2"/>
                </a:solidFill>
              </a:rPr>
              <a:t>3. Прорисовка </a:t>
            </a:r>
            <a:r>
              <a:rPr lang="ru-RU" u="sng" dirty="0" err="1">
                <a:solidFill>
                  <a:schemeClr val="accent2"/>
                </a:solidFill>
              </a:rPr>
              <a:t>имиджевых</a:t>
            </a:r>
            <a:r>
              <a:rPr lang="ru-RU" u="sng" dirty="0">
                <a:solidFill>
                  <a:schemeClr val="accent2"/>
                </a:solidFill>
              </a:rPr>
              <a:t> характеристик.</a:t>
            </a:r>
            <a:r>
              <a:rPr lang="ru-RU" dirty="0"/>
              <a:t> Составляется список качеств, которые необходимо транслировать </a:t>
            </a:r>
            <a:r>
              <a:rPr lang="ru-RU" dirty="0" err="1"/>
              <a:t>имиджевой</a:t>
            </a:r>
            <a:r>
              <a:rPr lang="ru-RU" dirty="0"/>
              <a:t> аудитории.</a:t>
            </a:r>
            <a:endParaRPr lang="ru-RU" sz="1400" dirty="0"/>
          </a:p>
          <a:p>
            <a:pPr lvl="0"/>
            <a:r>
              <a:rPr lang="ru-RU" u="sng" dirty="0" smtClean="0">
                <a:solidFill>
                  <a:schemeClr val="accent2"/>
                </a:solidFill>
              </a:rPr>
              <a:t>4. Соотнесение </a:t>
            </a:r>
            <a:r>
              <a:rPr lang="ru-RU" u="sng" dirty="0">
                <a:solidFill>
                  <a:schemeClr val="accent2"/>
                </a:solidFill>
              </a:rPr>
              <a:t>наличных и желаемых характеристик</a:t>
            </a:r>
            <a:r>
              <a:rPr lang="ru-RU" dirty="0"/>
              <a:t>. В результате такого анализа формируются три списка характеристик:</a:t>
            </a:r>
            <a:endParaRPr lang="ru-RU" sz="1400" dirty="0"/>
          </a:p>
          <a:p>
            <a:pPr lvl="1"/>
            <a:r>
              <a:rPr lang="ru-RU" dirty="0"/>
              <a:t>характеристики, работающие на создаваемый имидж: их необходимо усиливать и демонстрировать;</a:t>
            </a:r>
            <a:endParaRPr lang="ru-RU" sz="1400" dirty="0"/>
          </a:p>
          <a:p>
            <a:pPr lvl="1"/>
            <a:r>
              <a:rPr lang="ru-RU" dirty="0"/>
              <a:t>характеристики, снижающие или разрушающие создаваемый имидж: от них необходимо избавляться или не афишировать;</a:t>
            </a:r>
            <a:endParaRPr lang="ru-RU" sz="1400" dirty="0"/>
          </a:p>
          <a:p>
            <a:pPr lvl="1"/>
            <a:r>
              <a:rPr lang="ru-RU" dirty="0"/>
              <a:t>характеристики, необходимые для создания требуемого имиджа, но отсутствующие у человека: их необходимо нарабатывать.</a:t>
            </a:r>
            <a:endParaRPr lang="ru-RU" sz="1400" dirty="0"/>
          </a:p>
          <a:p>
            <a:pPr lvl="0"/>
            <a:r>
              <a:rPr lang="ru-RU" u="sng" dirty="0" smtClean="0">
                <a:solidFill>
                  <a:schemeClr val="accent2"/>
                </a:solidFill>
              </a:rPr>
              <a:t>5. Выбор </a:t>
            </a:r>
            <a:r>
              <a:rPr lang="ru-RU" u="sng" dirty="0">
                <a:solidFill>
                  <a:schemeClr val="accent2"/>
                </a:solidFill>
              </a:rPr>
              <a:t>средств </a:t>
            </a:r>
            <a:r>
              <a:rPr lang="ru-RU" u="sng" dirty="0" err="1">
                <a:solidFill>
                  <a:schemeClr val="accent2"/>
                </a:solidFill>
              </a:rPr>
              <a:t>самопрезентации</a:t>
            </a:r>
            <a:r>
              <a:rPr lang="ru-RU" u="sng" dirty="0">
                <a:solidFill>
                  <a:schemeClr val="accent2"/>
                </a:solidFill>
              </a:rPr>
              <a:t> личности или организации</a:t>
            </a:r>
            <a:r>
              <a:rPr lang="ru-RU" dirty="0"/>
              <a:t>. Здесь подбираются конкретные техники, направленные на достижение </a:t>
            </a:r>
            <a:r>
              <a:rPr lang="ru-RU" dirty="0" err="1"/>
              <a:t>имиджевых</a:t>
            </a:r>
            <a:r>
              <a:rPr lang="ru-RU" dirty="0"/>
              <a:t> целей.</a:t>
            </a:r>
            <a:endParaRPr lang="ru-RU" sz="1400" dirty="0"/>
          </a:p>
          <a:p>
            <a:pPr lvl="0"/>
            <a:r>
              <a:rPr lang="ru-RU" u="sng" dirty="0" smtClean="0">
                <a:solidFill>
                  <a:schemeClr val="accent2"/>
                </a:solidFill>
              </a:rPr>
              <a:t>6. Вхождение </a:t>
            </a:r>
            <a:r>
              <a:rPr lang="ru-RU" u="sng" dirty="0">
                <a:solidFill>
                  <a:schemeClr val="accent2"/>
                </a:solidFill>
              </a:rPr>
              <a:t>в образ</a:t>
            </a:r>
            <a:r>
              <a:rPr lang="ru-RU" dirty="0"/>
              <a:t> — собственно воплощение имиджа в реальной жизни.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253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Введение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Условия, в которых мы сейчас живем, в корне отличаются от тех, что были раньше. В этих условиях мы вынуждены жить по-новому. В современном мире особое место занимает «имидж». Поэтому я считаю, что тема очень важная и </a:t>
            </a:r>
            <a:r>
              <a:rPr lang="ru-RU" dirty="0" smtClean="0"/>
              <a:t>актуальная.</a:t>
            </a:r>
          </a:p>
          <a:p>
            <a:r>
              <a:rPr lang="ru-RU" dirty="0" smtClean="0"/>
              <a:t>      </a:t>
            </a:r>
            <a:r>
              <a:rPr lang="ru-RU" u="sng" dirty="0" smtClean="0">
                <a:solidFill>
                  <a:schemeClr val="accent2"/>
                </a:solidFill>
              </a:rPr>
              <a:t>Имидж </a:t>
            </a:r>
            <a:r>
              <a:rPr lang="ru-RU" u="sng" dirty="0">
                <a:solidFill>
                  <a:schemeClr val="accent2"/>
                </a:solidFill>
              </a:rPr>
              <a:t>сотрудников </a:t>
            </a:r>
            <a:r>
              <a:rPr lang="ru-RU" dirty="0"/>
              <a:t>- важный ресурс компании, поэтому в цивилизованном мире деловой этикет давно стал именно экономической категорией. Английский государственный деятель лорд Честерфилд писал: "Ум и знания - это  первые и самые необходимые условия успеха. Но они никогда не будут в должной степени оценены, если к ним не присоединятся манеры".</a:t>
            </a:r>
          </a:p>
          <a:p>
            <a:r>
              <a:rPr lang="ru-RU" dirty="0"/>
              <a:t> </a:t>
            </a:r>
            <a:r>
              <a:rPr lang="ru-RU" dirty="0" smtClean="0"/>
              <a:t>     Главной </a:t>
            </a:r>
            <a:r>
              <a:rPr lang="ru-RU" dirty="0"/>
              <a:t>целью является выделить основные методы и </a:t>
            </a:r>
            <a:r>
              <a:rPr lang="ru-RU" dirty="0" smtClean="0"/>
              <a:t>приемы, </a:t>
            </a:r>
            <a:r>
              <a:rPr lang="ru-RU" dirty="0"/>
              <a:t>необходимые для создания индивидуального имиджа. 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6124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big_4609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721" y="3068960"/>
            <a:ext cx="2495767" cy="187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3"/>
                </a:solidFill>
              </a:rPr>
              <a:t> </a:t>
            </a:r>
            <a:r>
              <a:rPr lang="ru-RU" dirty="0" smtClean="0">
                <a:solidFill>
                  <a:schemeClr val="accent3"/>
                </a:solidFill>
              </a:rPr>
              <a:t>Понятие «имидж</a:t>
            </a:r>
            <a:r>
              <a:rPr lang="ru-RU" dirty="0">
                <a:solidFill>
                  <a:schemeClr val="accent3"/>
                </a:solidFill>
              </a:rPr>
              <a:t>»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Термин «имидж» в российском лексиконе начал активно использоваться в 90-х годах XX века — вначале в основном в политической сфере. </a:t>
            </a:r>
            <a:endParaRPr lang="ru-RU" dirty="0" smtClean="0"/>
          </a:p>
          <a:p>
            <a:r>
              <a:rPr lang="ru-RU" dirty="0" smtClean="0"/>
              <a:t>     «</a:t>
            </a:r>
            <a:r>
              <a:rPr lang="ru-RU" u="sng" dirty="0">
                <a:solidFill>
                  <a:schemeClr val="accent2"/>
                </a:solidFill>
              </a:rPr>
              <a:t>Имидж человека</a:t>
            </a:r>
            <a:r>
              <a:rPr lang="ru-RU" dirty="0"/>
              <a:t> — это мнение о нем у группы людей в результате </a:t>
            </a:r>
            <a:r>
              <a:rPr lang="ru-RU" dirty="0" smtClean="0"/>
              <a:t> сформированного </a:t>
            </a:r>
            <a:r>
              <a:rPr lang="ru-RU" dirty="0"/>
              <a:t>в их психике образа этого человека, возникшего вследствие полученной о нем информации от других людей; по сути имидж человека — это как он выглядит в глазах других людей, или — что одно и то же — каково мнение о нем других людей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47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3"/>
                </a:solidFill>
              </a:rPr>
              <a:t>Имиджмейкер</a:t>
            </a: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</a:t>
            </a:r>
            <a:r>
              <a:rPr lang="ru-RU" u="sng" dirty="0" smtClean="0">
                <a:solidFill>
                  <a:schemeClr val="accent2"/>
                </a:solidFill>
              </a:rPr>
              <a:t>Субъект </a:t>
            </a:r>
            <a:r>
              <a:rPr lang="ru-RU" u="sng" dirty="0">
                <a:solidFill>
                  <a:schemeClr val="accent2"/>
                </a:solidFill>
              </a:rPr>
              <a:t>имиджа </a:t>
            </a:r>
            <a:r>
              <a:rPr lang="ru-RU" dirty="0"/>
              <a:t>— это тот, кто формирует имидж, </a:t>
            </a:r>
            <a:r>
              <a:rPr lang="ru-RU" dirty="0" smtClean="0"/>
              <a:t>т.е. имиджмейкер</a:t>
            </a:r>
            <a:r>
              <a:rPr lang="ru-RU" dirty="0"/>
              <a:t>. </a:t>
            </a:r>
            <a:br>
              <a:rPr lang="ru-RU" dirty="0"/>
            </a:br>
            <a:r>
              <a:rPr lang="ru-RU" u="sng" dirty="0" smtClean="0">
                <a:solidFill>
                  <a:schemeClr val="accent2"/>
                </a:solidFill>
              </a:rPr>
              <a:t>Имиджмейкер</a:t>
            </a:r>
            <a:r>
              <a:rPr lang="ru-RU" dirty="0" smtClean="0"/>
              <a:t> </a:t>
            </a:r>
            <a:r>
              <a:rPr lang="ru-RU" dirty="0"/>
              <a:t>(от англ. </a:t>
            </a:r>
            <a:r>
              <a:rPr lang="ru-RU" dirty="0" err="1"/>
              <a:t>Image</a:t>
            </a:r>
            <a:r>
              <a:rPr lang="ru-RU" dirty="0"/>
              <a:t> </a:t>
            </a:r>
            <a:r>
              <a:rPr lang="ru-RU" dirty="0" err="1"/>
              <a:t>maker</a:t>
            </a:r>
            <a:r>
              <a:rPr lang="ru-RU" dirty="0"/>
              <a:t> – создатель имиджа) — лицо профессионально занимающееся формированием или коррекцией имиджа человека, предмета или явления. Он должен обладать знаниями в области психологии, психотерапии, психоанализа, в сферах дизайна, лингвистики и др. Основными объектами деятельности имиджмейкера являются: прототип имиджа, лидер общественного мнения и ближайшее окружение клиента. </a:t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C:\Users\user\Desktop\0092_Philips_19_Oct_2012_abuzin_co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842" y="3413965"/>
            <a:ext cx="2486158" cy="1653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51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Имидж формирующая</a:t>
            </a:r>
            <a:r>
              <a:rPr lang="ru-RU" dirty="0">
                <a:solidFill>
                  <a:schemeClr val="accent3"/>
                </a:solidFill>
              </a:rPr>
              <a:t> информация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Информация, которая формирует имидж, называется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u="sng" dirty="0" smtClean="0">
                <a:solidFill>
                  <a:schemeClr val="accent2"/>
                </a:solidFill>
              </a:rPr>
              <a:t>имидж формирующей</a:t>
            </a:r>
            <a:r>
              <a:rPr lang="ru-RU" u="sng" dirty="0">
                <a:solidFill>
                  <a:schemeClr val="accent2"/>
                </a:solidFill>
              </a:rPr>
              <a:t> информацией</a:t>
            </a:r>
            <a:r>
              <a:rPr lang="ru-RU" dirty="0"/>
              <a:t>. Она движется от прототипа имиджа к аудитории имиджа, и тогда она называется прямой </a:t>
            </a:r>
            <a:r>
              <a:rPr lang="ru-RU" dirty="0" smtClean="0"/>
              <a:t>имидж формирующей </a:t>
            </a:r>
            <a:r>
              <a:rPr lang="ru-RU" dirty="0"/>
              <a:t>информацией.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</a:t>
            </a:r>
          </a:p>
          <a:p>
            <a:r>
              <a:rPr lang="ru-RU" dirty="0"/>
              <a:t> </a:t>
            </a:r>
            <a:r>
              <a:rPr lang="ru-RU" dirty="0" smtClean="0"/>
              <a:t>     Если</a:t>
            </a:r>
            <a:r>
              <a:rPr lang="ru-RU" dirty="0"/>
              <a:t> человек получил </a:t>
            </a:r>
            <a:r>
              <a:rPr lang="ru-RU" dirty="0" smtClean="0"/>
              <a:t>имидж формирующую </a:t>
            </a:r>
            <a:r>
              <a:rPr lang="ru-RU" dirty="0"/>
              <a:t>информацию опосредованно – через других людей, у которых уже раньше был сформирован имидж какого-либо человека, то эта информация называется косвенной </a:t>
            </a:r>
            <a:r>
              <a:rPr lang="ru-RU" dirty="0" smtClean="0"/>
              <a:t>имидж формирующей </a:t>
            </a:r>
            <a:r>
              <a:rPr lang="ru-RU" dirty="0"/>
              <a:t>информацией. </a:t>
            </a:r>
          </a:p>
        </p:txBody>
      </p:sp>
    </p:spTree>
    <p:extLst>
      <p:ext uri="{BB962C8B-B14F-4D97-AF65-F5344CB8AC3E}">
        <p14:creationId xmlns:p14="http://schemas.microsoft.com/office/powerpoint/2010/main" val="16007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Требования к сотрудникам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56564"/>
          </a:xfrm>
        </p:spPr>
        <p:txBody>
          <a:bodyPr/>
          <a:lstStyle/>
          <a:p>
            <a:r>
              <a:rPr lang="ru-RU" dirty="0" smtClean="0"/>
              <a:t>      К </a:t>
            </a:r>
            <a:r>
              <a:rPr lang="ru-RU" dirty="0"/>
              <a:t>разным категориям сотрудников обычно предъявляются разные требования, при этом чаще всего учитывается следующее: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       </a:t>
            </a:r>
            <a:r>
              <a:rPr lang="ru-RU" u="sng" dirty="0" smtClean="0">
                <a:solidFill>
                  <a:schemeClr val="accent2"/>
                </a:solidFill>
              </a:rPr>
              <a:t>-работает </a:t>
            </a:r>
            <a:r>
              <a:rPr lang="ru-RU" u="sng" dirty="0">
                <a:solidFill>
                  <a:schemeClr val="accent2"/>
                </a:solidFill>
              </a:rPr>
              <a:t>ли сотрудник с клиентами;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       </a:t>
            </a:r>
            <a:r>
              <a:rPr lang="ru-RU" u="sng" dirty="0" smtClean="0">
                <a:solidFill>
                  <a:schemeClr val="accent2"/>
                </a:solidFill>
              </a:rPr>
              <a:t>-какую </a:t>
            </a:r>
            <a:r>
              <a:rPr lang="ru-RU" u="sng" dirty="0">
                <a:solidFill>
                  <a:schemeClr val="accent2"/>
                </a:solidFill>
              </a:rPr>
              <a:t>работу выполняет сотрудник;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       </a:t>
            </a:r>
            <a:r>
              <a:rPr lang="ru-RU" u="sng" dirty="0" smtClean="0">
                <a:solidFill>
                  <a:schemeClr val="accent2"/>
                </a:solidFill>
              </a:rPr>
              <a:t>-место </a:t>
            </a:r>
            <a:r>
              <a:rPr lang="ru-RU" u="sng" dirty="0">
                <a:solidFill>
                  <a:schemeClr val="accent2"/>
                </a:solidFill>
              </a:rPr>
              <a:t>подразделения в структурной иерархии.</a:t>
            </a:r>
          </a:p>
          <a:p>
            <a:r>
              <a:rPr lang="ru-RU" dirty="0" smtClean="0"/>
              <a:t>      Как </a:t>
            </a:r>
            <a:r>
              <a:rPr lang="ru-RU" dirty="0"/>
              <a:t>правило, к имиджу сотрудников, работающих с клиентами, предъявляются более высокие требования, к примеру, сотрудники должны демонстрировать, что работают в процветающей фирме (дорогие аксессуары у мужчин и украшения у женщин). К сотрудникам креативных отделов и IT-подразделений требования менее жесткие, к финансистам и юристам - более. Чем выше ваша позиция, тем более солидным должен быть имидж сотрудника.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0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Важно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Очень </a:t>
            </a:r>
            <a:r>
              <a:rPr lang="ru-RU" dirty="0"/>
              <a:t>важно сделать так, чтобы сотрудники почувствовали, что они - </a:t>
            </a:r>
            <a:r>
              <a:rPr lang="ru-RU" u="sng" dirty="0">
                <a:solidFill>
                  <a:schemeClr val="accent2"/>
                </a:solidFill>
              </a:rPr>
              <a:t>лицо компании</a:t>
            </a:r>
            <a:r>
              <a:rPr lang="ru-RU" dirty="0"/>
              <a:t>, члены одной команды, и от каждого из них зависит репутация фирмы. Важно, чтобы все понимали логику требований к имиджу, чтобы не воспринимали эти требования как необоснованные притеснения и ущемление свободы.</a:t>
            </a:r>
          </a:p>
        </p:txBody>
      </p:sp>
      <p:pic>
        <p:nvPicPr>
          <p:cNvPr id="4098" name="Picture 2" descr="C:\Users\user\Desktop\enterprise_style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995" y="2132856"/>
            <a:ext cx="1953005" cy="2929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4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Типы имиджа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40324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    </a:t>
            </a:r>
            <a:r>
              <a:rPr lang="ru-RU" dirty="0" err="1" smtClean="0">
                <a:solidFill>
                  <a:schemeClr val="accent2"/>
                </a:solidFill>
              </a:rPr>
              <a:t>Габитарный</a:t>
            </a:r>
            <a:r>
              <a:rPr lang="ru-RU" dirty="0" smtClean="0">
                <a:solidFill>
                  <a:schemeClr val="accent2"/>
                </a:solidFill>
              </a:rPr>
              <a:t> имидж «Габитус </a:t>
            </a:r>
            <a:r>
              <a:rPr lang="ru-RU" dirty="0">
                <a:solidFill>
                  <a:schemeClr val="accent2"/>
                </a:solidFill>
              </a:rPr>
              <a:t>— это внешность </a:t>
            </a:r>
            <a:r>
              <a:rPr lang="ru-RU" dirty="0" smtClean="0">
                <a:solidFill>
                  <a:schemeClr val="accent2"/>
                </a:solidFill>
              </a:rPr>
              <a:t>человека». </a:t>
            </a:r>
          </a:p>
          <a:p>
            <a:pPr lvl="0"/>
            <a:r>
              <a:rPr lang="ru-RU" dirty="0" smtClean="0"/>
              <a:t>      </a:t>
            </a:r>
            <a:r>
              <a:rPr lang="ru-RU" u="sng" dirty="0" smtClean="0">
                <a:solidFill>
                  <a:schemeClr val="accent2"/>
                </a:solidFill>
              </a:rPr>
              <a:t>Конституция</a:t>
            </a:r>
            <a:r>
              <a:rPr lang="ru-RU" u="sng" dirty="0">
                <a:solidFill>
                  <a:schemeClr val="accent2"/>
                </a:solidFill>
              </a:rPr>
              <a:t>, телосложение. </a:t>
            </a:r>
            <a:r>
              <a:rPr lang="ru-RU" dirty="0"/>
              <a:t>Первое, что воспринимается при взгляде на человека, — его «размеры», место, которое он занимает на фоне (принцип «фигура-фон»). </a:t>
            </a:r>
            <a:r>
              <a:rPr lang="ru-RU" dirty="0" smtClean="0"/>
              <a:t>Так</a:t>
            </a:r>
            <a:r>
              <a:rPr lang="ru-RU" dirty="0"/>
              <a:t>, чересчур хрупкие люди маленького роста могут производит впечатление неопытности, слабости. Это впечатление можно скорректировать более строгими костюмом, прической, манерой поведения.</a:t>
            </a:r>
          </a:p>
          <a:p>
            <a:pPr lvl="0"/>
            <a:r>
              <a:rPr lang="ru-RU" dirty="0" smtClean="0"/>
              <a:t>      </a:t>
            </a:r>
            <a:r>
              <a:rPr lang="ru-RU" u="sng" dirty="0" smtClean="0">
                <a:solidFill>
                  <a:schemeClr val="accent2"/>
                </a:solidFill>
              </a:rPr>
              <a:t>Прическа</a:t>
            </a:r>
            <a:r>
              <a:rPr lang="ru-RU" dirty="0"/>
              <a:t> — здесь необходимо придерживаться норм, принятых в данной социальной группе, а также принципа целесообразности.</a:t>
            </a:r>
          </a:p>
          <a:p>
            <a:pPr lvl="0"/>
            <a:r>
              <a:rPr lang="ru-RU" dirty="0" smtClean="0"/>
              <a:t>      </a:t>
            </a:r>
            <a:r>
              <a:rPr lang="ru-RU" dirty="0" smtClean="0">
                <a:solidFill>
                  <a:schemeClr val="accent2"/>
                </a:solidFill>
              </a:rPr>
              <a:t>Одежда</a:t>
            </a:r>
            <a:r>
              <a:rPr lang="ru-RU" dirty="0"/>
              <a:t> — очень важная </a:t>
            </a:r>
            <a:r>
              <a:rPr lang="ru-RU" dirty="0" err="1"/>
              <a:t>имиджформируюшая</a:t>
            </a:r>
            <a:r>
              <a:rPr lang="ru-RU" dirty="0"/>
              <a:t> информация. </a:t>
            </a:r>
            <a:r>
              <a:rPr lang="ru-RU" dirty="0" smtClean="0"/>
              <a:t> </a:t>
            </a:r>
            <a:r>
              <a:rPr lang="ru-RU" dirty="0"/>
              <a:t>Статус подчеркивается формами одежды, приближающимися к прямоугольнику</a:t>
            </a:r>
            <a:r>
              <a:rPr lang="ru-RU" dirty="0" smtClean="0"/>
              <a:t>. </a:t>
            </a:r>
            <a:r>
              <a:rPr lang="ru-RU" dirty="0"/>
              <a:t>Статусными цветами являются черный, темно-синий. Яркие цвета воспринимаются как </a:t>
            </a:r>
            <a:r>
              <a:rPr lang="ru-RU" dirty="0" err="1"/>
              <a:t>низкостатусные</a:t>
            </a:r>
            <a:r>
              <a:rPr lang="ru-RU" dirty="0"/>
              <a:t>. </a:t>
            </a:r>
          </a:p>
          <a:p>
            <a:pPr lvl="0"/>
            <a:r>
              <a:rPr lang="ru-RU" dirty="0" smtClean="0"/>
              <a:t>      </a:t>
            </a:r>
            <a:r>
              <a:rPr lang="ru-RU" u="sng" dirty="0" smtClean="0">
                <a:solidFill>
                  <a:schemeClr val="accent2"/>
                </a:solidFill>
              </a:rPr>
              <a:t>Овеществленный </a:t>
            </a:r>
            <a:r>
              <a:rPr lang="ru-RU" u="sng" dirty="0">
                <a:solidFill>
                  <a:schemeClr val="accent2"/>
                </a:solidFill>
              </a:rPr>
              <a:t>имидж</a:t>
            </a:r>
            <a:r>
              <a:rPr lang="ru-RU" dirty="0"/>
              <a:t> — предметы, которые человек носит с собой и использует на работе (портфели, папки для бумаг, авторучки, записные книжки и т.п.) Все это также должно работать на позитивное и уважительное к вам отношение.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533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Типы имиджа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00628"/>
            <a:ext cx="8712968" cy="376853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Вербальный имидж</a:t>
            </a:r>
          </a:p>
          <a:p>
            <a:r>
              <a:rPr lang="ru-RU" dirty="0" smtClean="0"/>
              <a:t>      </a:t>
            </a:r>
            <a:r>
              <a:rPr lang="ru-RU" u="sng" dirty="0" smtClean="0">
                <a:solidFill>
                  <a:schemeClr val="accent2"/>
                </a:solidFill>
              </a:rPr>
              <a:t>Это </a:t>
            </a:r>
            <a:r>
              <a:rPr lang="ru-RU" u="sng" dirty="0">
                <a:solidFill>
                  <a:schemeClr val="accent2"/>
                </a:solidFill>
              </a:rPr>
              <a:t>мнение о человеке</a:t>
            </a:r>
            <a:r>
              <a:rPr lang="ru-RU" dirty="0"/>
              <a:t>, формирующееся на основе его вербальной продукции. По речи, активному словарю, который использует человек, можно определить уровень его интеллекта и образования, возраст, социальный статус, принадлежность к той или иной социальной группе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 -При </a:t>
            </a:r>
            <a:r>
              <a:rPr lang="ru-RU" dirty="0"/>
              <a:t>формировании вербального имиджа необходимо учитывать тезаурус и образовательный уровень слушателей: нельзя говорить так, чтобы им совсем ничего не было понятно, но в то же время не следует, в попытке приобрести репутацию «своего человека», злоупотреблять сленгом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 </a:t>
            </a:r>
            <a:r>
              <a:rPr lang="ru-RU" u="sng" dirty="0" smtClean="0">
                <a:solidFill>
                  <a:schemeClr val="accent2"/>
                </a:solidFill>
              </a:rPr>
              <a:t>-Очень </a:t>
            </a:r>
            <a:r>
              <a:rPr lang="ru-RU" u="sng" dirty="0">
                <a:solidFill>
                  <a:schemeClr val="accent2"/>
                </a:solidFill>
              </a:rPr>
              <a:t>важно умение правильно представиться. </a:t>
            </a:r>
            <a:r>
              <a:rPr lang="ru-RU" dirty="0"/>
              <a:t>Невнятное представление говорит о нежелании контакта. Если на первое место ставится фамилия, подчеркивается статус говорящего, его позиция «сверху». Если сначала идет имя-отчество, говорящий создает более доброжелательную атмосферу, общение партнерского типа.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01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91</TotalTime>
  <Words>317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Franklin Gothic Book</vt:lpstr>
      <vt:lpstr>Franklin Gothic Medium</vt:lpstr>
      <vt:lpstr>Tunga</vt:lpstr>
      <vt:lpstr>Wingdings</vt:lpstr>
      <vt:lpstr>Углы</vt:lpstr>
      <vt:lpstr>Методы создания положительного имиджа человека</vt:lpstr>
      <vt:lpstr>Введение </vt:lpstr>
      <vt:lpstr> Понятие «имидж» </vt:lpstr>
      <vt:lpstr>Имиджмейкер </vt:lpstr>
      <vt:lpstr>Имидж формирующая информация </vt:lpstr>
      <vt:lpstr>Требования к сотрудникам</vt:lpstr>
      <vt:lpstr>Важно</vt:lpstr>
      <vt:lpstr>Типы имиджа</vt:lpstr>
      <vt:lpstr>Типы имиджа</vt:lpstr>
      <vt:lpstr>Типы имиджа</vt:lpstr>
      <vt:lpstr>Факторы формирования первого впечатления </vt:lpstr>
      <vt:lpstr>Факторы формирования первого впечатления </vt:lpstr>
      <vt:lpstr>Этапы формирования имиджа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создания положительного имиджа человека</dc:title>
  <dc:creator>88</dc:creator>
  <cp:lastModifiedBy>Шимко Наталья Анатольевна</cp:lastModifiedBy>
  <cp:revision>11</cp:revision>
  <dcterms:created xsi:type="dcterms:W3CDTF">2013-12-12T16:44:23Z</dcterms:created>
  <dcterms:modified xsi:type="dcterms:W3CDTF">2019-04-02T07:42:16Z</dcterms:modified>
</cp:coreProperties>
</file>